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7"/>
  </p:notesMasterIdLst>
  <p:sldIdLst>
    <p:sldId id="343" r:id="rId2"/>
    <p:sldId id="257" r:id="rId3"/>
    <p:sldId id="418" r:id="rId4"/>
    <p:sldId id="258" r:id="rId5"/>
    <p:sldId id="259" r:id="rId6"/>
    <p:sldId id="420" r:id="rId7"/>
    <p:sldId id="293" r:id="rId8"/>
    <p:sldId id="261" r:id="rId9"/>
    <p:sldId id="262" r:id="rId10"/>
    <p:sldId id="368" r:id="rId11"/>
    <p:sldId id="434" r:id="rId12"/>
    <p:sldId id="435" r:id="rId13"/>
    <p:sldId id="369" r:id="rId14"/>
    <p:sldId id="270" r:id="rId15"/>
    <p:sldId id="294" r:id="rId16"/>
    <p:sldId id="322" r:id="rId17"/>
    <p:sldId id="271" r:id="rId18"/>
    <p:sldId id="272" r:id="rId19"/>
    <p:sldId id="292" r:id="rId20"/>
    <p:sldId id="370" r:id="rId21"/>
    <p:sldId id="423" r:id="rId22"/>
    <p:sldId id="421" r:id="rId23"/>
    <p:sldId id="433" r:id="rId24"/>
    <p:sldId id="424" r:id="rId25"/>
    <p:sldId id="295" r:id="rId26"/>
    <p:sldId id="314" r:id="rId27"/>
    <p:sldId id="324" r:id="rId28"/>
    <p:sldId id="312" r:id="rId29"/>
    <p:sldId id="298" r:id="rId30"/>
    <p:sldId id="313" r:id="rId31"/>
    <p:sldId id="309" r:id="rId32"/>
    <p:sldId id="310" r:id="rId33"/>
    <p:sldId id="311" r:id="rId34"/>
    <p:sldId id="315" r:id="rId35"/>
    <p:sldId id="299" r:id="rId36"/>
    <p:sldId id="275" r:id="rId37"/>
    <p:sldId id="387" r:id="rId38"/>
    <p:sldId id="394" r:id="rId39"/>
    <p:sldId id="395" r:id="rId40"/>
    <p:sldId id="389" r:id="rId41"/>
    <p:sldId id="406" r:id="rId42"/>
    <p:sldId id="391" r:id="rId43"/>
    <p:sldId id="405" r:id="rId44"/>
    <p:sldId id="407" r:id="rId45"/>
    <p:sldId id="408" r:id="rId46"/>
    <p:sldId id="409" r:id="rId47"/>
    <p:sldId id="388" r:id="rId48"/>
    <p:sldId id="317" r:id="rId49"/>
    <p:sldId id="318" r:id="rId50"/>
    <p:sldId id="319" r:id="rId51"/>
    <p:sldId id="320" r:id="rId52"/>
    <p:sldId id="274" r:id="rId53"/>
    <p:sldId id="263" r:id="rId54"/>
    <p:sldId id="264" r:id="rId55"/>
    <p:sldId id="276" r:id="rId56"/>
    <p:sldId id="265" r:id="rId57"/>
    <p:sldId id="266" r:id="rId58"/>
    <p:sldId id="267" r:id="rId59"/>
    <p:sldId id="400" r:id="rId60"/>
    <p:sldId id="282" r:id="rId61"/>
    <p:sldId id="285" r:id="rId62"/>
    <p:sldId id="300" r:id="rId63"/>
    <p:sldId id="284" r:id="rId64"/>
    <p:sldId id="344" r:id="rId65"/>
    <p:sldId id="417" r:id="rId66"/>
    <p:sldId id="302" r:id="rId67"/>
    <p:sldId id="303" r:id="rId68"/>
    <p:sldId id="304" r:id="rId69"/>
    <p:sldId id="305" r:id="rId70"/>
    <p:sldId id="301" r:id="rId71"/>
    <p:sldId id="371" r:id="rId72"/>
    <p:sldId id="372" r:id="rId73"/>
    <p:sldId id="286" r:id="rId74"/>
    <p:sldId id="306" r:id="rId75"/>
    <p:sldId id="307" r:id="rId76"/>
    <p:sldId id="281" r:id="rId77"/>
    <p:sldId id="396" r:id="rId78"/>
    <p:sldId id="425" r:id="rId79"/>
    <p:sldId id="431" r:id="rId80"/>
    <p:sldId id="427" r:id="rId81"/>
    <p:sldId id="398" r:id="rId82"/>
    <p:sldId id="399" r:id="rId83"/>
    <p:sldId id="401" r:id="rId84"/>
    <p:sldId id="367" r:id="rId85"/>
    <p:sldId id="432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" initials="T" lastIdx="24" clrIdx="0">
    <p:extLst/>
  </p:cmAuthor>
  <p:cmAuthor id="2" name="Rae" initials="R" lastIdx="95" clrIdx="1"/>
  <p:cmAuthor id="3" name="Sue" initials="S" lastIdx="25" clrIdx="2"/>
  <p:cmAuthor id="4" name="Chris Faifer" initials="CF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1A8FF"/>
    <a:srgbClr val="CCFFCC"/>
    <a:srgbClr val="FF9999"/>
    <a:srgbClr val="9966FF"/>
    <a:srgbClr val="0052F6"/>
    <a:srgbClr val="00FF00"/>
    <a:srgbClr val="00FFFF"/>
    <a:srgbClr val="EBB6E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30" y="-324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F19EA-C2AE-44D4-90F8-BDC85B6803A8}" type="datetimeFigureOut">
              <a:rPr lang="en-CA" smtClean="0"/>
              <a:pPr/>
              <a:t>25/11/2020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E624-DB49-444A-A46A-0456091410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907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E624-DB49-444A-A46A-04560914107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51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49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21B8-6428-49E2-B46A-B263CF8D64FC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738E-39DE-466D-A61B-913794220BB2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54CD-25EB-4A0C-AA6B-3E77247A7E2B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F2B5-96BD-4D77-9209-EF9A655EB50E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59B5-9580-4182-8273-3E6CAEEF3B6E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AB710-4C45-4401-8132-3A3ACEAC32B7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B757-EC7F-495F-95F8-68FC7B4437DB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9470-D836-4396-A5FF-AFA72E23BEC4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43CE-1E70-43B5-BCFD-95F9A4D41892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1871-74CE-401A-AB1D-C26E00FB0D51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BA87-2FF0-4C91-9D3A-2163D11109ED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193D-2D86-4B0A-A900-4990C10E24E7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B8E-C14D-47B3-9465-1A86741AF6D8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16DB-2277-4CEC-86C5-AC872075EACC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B1F4-273B-477B-9AEC-A43C74F22A22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D1D0-1168-4671-8D4F-72FB5F29EA94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1703-3A6D-477D-9180-0197CAA8E654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71ADE8-E9BD-4778-B3B2-596BFD82AB02}" type="datetime1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job/38/33/s_474033" TargetMode="External"/><Relationship Id="rId2" Type="http://schemas.openxmlformats.org/officeDocument/2006/relationships/hyperlink" Target="https://www.blueletterbible.org/kjv/james/1/17/s_1147017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lueletterbible.org/kjv/deuteronomy/33/14/s_18601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lang/Lexicon/Lexicon.cfm?strongs=H8393&amp;t=KJV" TargetMode="External"/><Relationship Id="rId2" Type="http://schemas.openxmlformats.org/officeDocument/2006/relationships/hyperlink" Target="https://www.blueletterbible.org/lang/Lexicon/Lexicon.cfm?strongs=H4022&amp;t=KJ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lueletterbible.org/lang/Lexicon/Lexicon.cfm?strongs=H3391&amp;t=KJV" TargetMode="External"/><Relationship Id="rId5" Type="http://schemas.openxmlformats.org/officeDocument/2006/relationships/hyperlink" Target="https://www.blueletterbible.org/lang/Lexicon/Lexicon.cfm?strongs=H1645&amp;t=KJV" TargetMode="External"/><Relationship Id="rId4" Type="http://schemas.openxmlformats.org/officeDocument/2006/relationships/hyperlink" Target="https://www.blueletterbible.org/lang/Lexicon/Lexicon.cfm?strongs=H8121&amp;t=KJV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meanddate.com/calendar/winter-solstice.html" TargetMode="External"/><Relationship Id="rId3" Type="http://schemas.openxmlformats.org/officeDocument/2006/relationships/hyperlink" Target="https://www.timeanddate.com/calendar/spring-equinox.html" TargetMode="External"/><Relationship Id="rId7" Type="http://schemas.openxmlformats.org/officeDocument/2006/relationships/hyperlink" Target="https://www.timeanddate.com/calendar/summer-solstice.html" TargetMode="External"/><Relationship Id="rId2" Type="http://schemas.openxmlformats.org/officeDocument/2006/relationships/hyperlink" Target="https://www.timeanddate.com/calendar/gregorian-calendar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imeanddate.com/calendar/september-equinox.html" TargetMode="External"/><Relationship Id="rId5" Type="http://schemas.openxmlformats.org/officeDocument/2006/relationships/hyperlink" Target="https://www.timeanddate.com/calendar/march-equinox.html" TargetMode="External"/><Relationship Id="rId10" Type="http://schemas.openxmlformats.org/officeDocument/2006/relationships/hyperlink" Target="https://www.timeanddate.com/calendar/december-solstice.html" TargetMode="External"/><Relationship Id="rId4" Type="http://schemas.openxmlformats.org/officeDocument/2006/relationships/hyperlink" Target="https://www.timeanddate.com/calendar/autumnal-equinox.html" TargetMode="External"/><Relationship Id="rId9" Type="http://schemas.openxmlformats.org/officeDocument/2006/relationships/hyperlink" Target="https://www.timeanddate.com/calendar/june-solstice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ueletterbible.org/lang/Lexicon/Lexicon.cfm?strongs=H8141&amp;t=KJV" TargetMode="Externa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blueletterbible.org/lang/Lexicon/Lexicon.cfm?strongs=H8141&amp;t=KJV" TargetMode="Externa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blueletterbible.org/lang/Lexicon/Lexicon.cfm?strongs=H8141&amp;t=KJV" TargetMode="Externa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blueletterbible.org/lang/Lexicon/Lexicon.cfm?strongs=H8141&amp;t=KJV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gen/41/26/s_41026" TargetMode="External"/><Relationship Id="rId2" Type="http://schemas.openxmlformats.org/officeDocument/2006/relationships/hyperlink" Target="https://www.blueletterbible.org/kjv/gen/41/1/s_41001" TargetMode="Externa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kjv/gen/41/1/s_4100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3.jpeg"/><Relationship Id="rId4" Type="http://schemas.openxmlformats.org/officeDocument/2006/relationships/hyperlink" Target="https://www.blueletterbible.org/kjv/gen/41/26/s_41026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40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udythecalendar.com/resources" TargetMode="External"/><Relationship Id="rId4" Type="http://schemas.openxmlformats.org/officeDocument/2006/relationships/hyperlink" Target="mailto:tim@study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474891" y="566991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05900"/>
            <a:ext cx="12192000" cy="1552099"/>
          </a:xfrm>
          <a:prstGeom prst="rect">
            <a:avLst/>
          </a:prstGeom>
          <a:gradFill>
            <a:gsLst>
              <a:gs pos="93333">
                <a:srgbClr val="002060"/>
              </a:gs>
              <a:gs pos="11000">
                <a:schemeClr val="accent6">
                  <a:lumMod val="60000"/>
                  <a:lumOff val="40000"/>
                </a:schemeClr>
              </a:gs>
              <a:gs pos="77000">
                <a:srgbClr val="002060"/>
              </a:gs>
            </a:gsLst>
            <a:lin ang="5400000" scaled="0"/>
          </a:gradFill>
          <a:ln>
            <a:noFill/>
          </a:ln>
          <a:effectLst>
            <a:glow rad="2286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11500" b="1" spc="100" dirty="0" smtClean="0">
                <a:ln>
                  <a:solidFill>
                    <a:srgbClr val="FFFF00"/>
                  </a:solidFill>
                </a:ln>
                <a:solidFill>
                  <a:srgbClr val="EBB6ED"/>
                </a:solidFill>
                <a:effectLst>
                  <a:glow rad="228600">
                    <a:schemeClr val="accent6">
                      <a:satMod val="175000"/>
                      <a:alpha val="30000"/>
                    </a:schemeClr>
                  </a:glow>
                </a:effectLst>
                <a:latin typeface="Edwardian Script ITC" pitchFamily="66" charset="0"/>
              </a:rPr>
              <a:t>First</a:t>
            </a:r>
            <a:r>
              <a:rPr lang="en-CA" sz="88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Edwardian Script ITC" panose="030303020407070D0804" pitchFamily="66" charset="0"/>
              </a:rPr>
              <a:t>  </a:t>
            </a:r>
            <a:r>
              <a:rPr lang="en-US" sz="8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800" b="1" spc="100" dirty="0" smtClean="0">
                <a:ln w="19050">
                  <a:solidFill>
                    <a:srgbClr val="FFFF00"/>
                  </a:solidFill>
                </a:ln>
                <a:solidFill>
                  <a:srgbClr val="01A8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" pitchFamily="18" charset="0"/>
                <a:ea typeface="+mj-ea"/>
                <a:cs typeface="+mj-cs"/>
              </a:rPr>
              <a:t>Tequfah</a:t>
            </a:r>
            <a:r>
              <a:rPr lang="en-US" sz="11500" b="1" spc="100" dirty="0" smtClean="0">
                <a:ln w="19050">
                  <a:solidFill>
                    <a:srgbClr val="FFFF00"/>
                  </a:solidFill>
                </a:ln>
                <a:solidFill>
                  <a:srgbClr val="56C5FF">
                    <a:lumMod val="75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Edwardian Script ITC" pitchFamily="66" charset="0"/>
                <a:ea typeface="+mj-ea"/>
                <a:cs typeface="+mj-cs"/>
              </a:rPr>
              <a:t> Witness</a:t>
            </a:r>
            <a:endParaRPr lang="en-CA" sz="2000" b="1" dirty="0">
              <a:ln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29919" y="4571860"/>
            <a:ext cx="2148396" cy="59795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i="1" dirty="0" smtClean="0">
                <a:solidFill>
                  <a:srgbClr val="0052F6"/>
                </a:solidFill>
                <a:latin typeface="Georgia" panose="02040502050405020303" pitchFamily="18" charset="0"/>
              </a:rPr>
              <a:t>Part </a:t>
            </a:r>
            <a:r>
              <a:rPr lang="en-CA" sz="4000" i="1" dirty="0" smtClean="0">
                <a:solidFill>
                  <a:srgbClr val="FF9966"/>
                </a:solidFill>
                <a:latin typeface="Georgia" panose="02040502050405020303" pitchFamily="18" charset="0"/>
              </a:rPr>
              <a:t>#1</a:t>
            </a:r>
            <a:endParaRPr lang="en-CA" sz="4000" i="1" dirty="0">
              <a:solidFill>
                <a:srgbClr val="FF9966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Rae\Desktop\Best CCC Logo Clear with colors in circle SM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4841" y="308497"/>
            <a:ext cx="2286000" cy="2365375"/>
          </a:xfrm>
          <a:prstGeom prst="rect">
            <a:avLst/>
          </a:prstGeom>
          <a:noFill/>
          <a:effectLst>
            <a:glow rad="431800">
              <a:srgbClr val="7030A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942" y="3971695"/>
            <a:ext cx="7703507" cy="120032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7200" b="1" spc="100" dirty="0">
                <a:ln w="19050">
                  <a:solidFill>
                    <a:srgbClr val="FFFF00"/>
                  </a:solidFill>
                </a:ln>
                <a:solidFill>
                  <a:srgbClr val="01A8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Rockwell" pitchFamily="18" charset="0"/>
              </a:rPr>
              <a:t>Creation’s</a:t>
            </a:r>
            <a:r>
              <a:rPr lang="en-US" sz="7200" spc="100" dirty="0">
                <a:solidFill>
                  <a:prstClr val="white"/>
                </a:solidFill>
              </a:rPr>
              <a:t> </a:t>
            </a:r>
            <a:endParaRPr lang="en-US" sz="8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73643" y="3834912"/>
            <a:ext cx="2148396" cy="5979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i="1" dirty="0" err="1" smtClean="0">
                <a:solidFill>
                  <a:srgbClr val="0052F6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Georgia" panose="02040502050405020303" pitchFamily="18" charset="0"/>
              </a:rPr>
              <a:t>Shaneh</a:t>
            </a:r>
            <a:endParaRPr lang="en-CA" sz="4000" i="1" dirty="0">
              <a:solidFill>
                <a:srgbClr val="0052F6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E5404-BA51-44C2-962A-748A387EEC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9" y="0"/>
            <a:ext cx="12188825" cy="6801572"/>
          </a:xfrm>
          <a:prstGeom prst="rect">
            <a:avLst/>
          </a:prstGeom>
          <a:gradFill>
            <a:gsLst>
              <a:gs pos="50000">
                <a:schemeClr val="accent5">
                  <a:lumMod val="60000"/>
                  <a:lumOff val="40000"/>
                </a:schemeClr>
              </a:gs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554480" lvl="8" indent="0">
              <a:lnSpc>
                <a:spcPct val="100000"/>
              </a:lnSpc>
              <a:buNone/>
            </a:pPr>
            <a:r>
              <a:rPr lang="en-CA" sz="80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			</a:t>
            </a:r>
            <a:r>
              <a:rPr lang="en-CA" sz="400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</a:rPr>
              <a:t>Shaneh</a:t>
            </a:r>
            <a:r>
              <a:rPr lang="en-CA" sz="4000" dirty="0" smtClean="0"/>
              <a:t>     </a:t>
            </a:r>
            <a:r>
              <a:rPr lang="en-CA" sz="2800" dirty="0" smtClean="0"/>
              <a:t>H8141</a:t>
            </a:r>
          </a:p>
          <a:p>
            <a:pPr marL="396000" lvl="8" indent="0">
              <a:lnSpc>
                <a:spcPct val="100000"/>
              </a:lnSpc>
              <a:buNone/>
            </a:pPr>
            <a:r>
              <a:rPr lang="en-CA" sz="3200" cap="none" dirty="0"/>
              <a:t>I</a:t>
            </a:r>
            <a:r>
              <a:rPr lang="en-CA" sz="3200" cap="none" dirty="0" smtClean="0"/>
              <a:t>s there a Scriptural reference (or two) that links Shaneh with a </a:t>
            </a:r>
            <a:r>
              <a:rPr lang="en-CA" sz="3200" u="sng" cap="none" dirty="0" smtClean="0">
                <a:solidFill>
                  <a:srgbClr val="FF0000"/>
                </a:solidFill>
              </a:rPr>
              <a:t>lunar year</a:t>
            </a:r>
            <a:r>
              <a:rPr lang="en-CA" sz="3200" cap="none" dirty="0" smtClean="0">
                <a:solidFill>
                  <a:srgbClr val="FF0000"/>
                </a:solidFill>
              </a:rPr>
              <a:t>?</a:t>
            </a:r>
            <a:r>
              <a:rPr lang="en-CA" sz="3200" cap="none" dirty="0" smtClean="0"/>
              <a:t>  </a:t>
            </a:r>
            <a:r>
              <a:rPr lang="en-CA" sz="2800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>(Is it even possible that someone can find the </a:t>
            </a:r>
            <a:r>
              <a:rPr lang="en-CA" sz="2800" u="sng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>Scri</a:t>
            </a:r>
            <a:r>
              <a:rPr lang="en-CA" sz="2800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>p</a:t>
            </a:r>
            <a:r>
              <a:rPr lang="en-CA" sz="2800" u="sng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>tural Hebrew word </a:t>
            </a:r>
            <a:r>
              <a:rPr lang="en-CA" sz="2800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/>
            </a:r>
            <a:br>
              <a:rPr lang="en-CA" sz="2800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</a:br>
            <a:r>
              <a:rPr lang="en-CA" sz="2800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>that by definition perfectly describes a </a:t>
            </a:r>
            <a:r>
              <a:rPr lang="en-CA" sz="2800" b="1" u="sng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>lunar</a:t>
            </a:r>
            <a:r>
              <a:rPr lang="en-CA" sz="2800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> </a:t>
            </a:r>
            <a:r>
              <a:rPr lang="en-CA" sz="28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>year</a:t>
            </a:r>
            <a:r>
              <a:rPr lang="en-CA" sz="2800" cap="none" dirty="0" smtClean="0">
                <a:ln>
                  <a:solidFill>
                    <a:sysClr val="windowText" lastClr="000000"/>
                  </a:solidFill>
                </a:ln>
                <a:solidFill>
                  <a:srgbClr val="993300"/>
                </a:solidFill>
                <a:effectLst>
                  <a:glow rad="76200">
                    <a:srgbClr val="FF9966"/>
                  </a:glow>
                </a:effectLst>
              </a:rPr>
              <a:t>!)</a:t>
            </a:r>
          </a:p>
          <a:p>
            <a:pPr marL="396000" lvl="8" indent="0">
              <a:lnSpc>
                <a:spcPct val="100000"/>
              </a:lnSpc>
              <a:buNone/>
            </a:pPr>
            <a:r>
              <a:rPr lang="en-CA" sz="3200" cap="none" dirty="0" smtClean="0"/>
              <a:t>There are </a:t>
            </a:r>
            <a:r>
              <a:rPr lang="en-CA" sz="3200" b="1" u="sng" cap="none" dirty="0" smtClean="0"/>
              <a:t>two</a:t>
            </a:r>
            <a:r>
              <a:rPr lang="en-CA" sz="3200" cap="none" dirty="0" smtClean="0"/>
              <a:t> witnesses </a:t>
            </a:r>
            <a:r>
              <a:rPr lang="en-CA" sz="3200" b="1" u="sng" cap="none" dirty="0" smtClean="0">
                <a:solidFill>
                  <a:srgbClr val="FF0000"/>
                </a:solidFill>
              </a:rPr>
              <a:t>directl</a:t>
            </a:r>
            <a:r>
              <a:rPr lang="en-CA" sz="3200" b="1" cap="none" dirty="0" smtClean="0">
                <a:solidFill>
                  <a:srgbClr val="FF0000"/>
                </a:solidFill>
              </a:rPr>
              <a:t>y</a:t>
            </a:r>
            <a:r>
              <a:rPr lang="en-CA" sz="3200" cap="none" dirty="0" smtClean="0"/>
              <a:t> linking </a:t>
            </a:r>
            <a:r>
              <a:rPr lang="en-CA" sz="3200" b="1" cap="none" dirty="0" err="1" smtClean="0">
                <a:ln>
                  <a:solidFill>
                    <a:srgbClr val="0052F6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rgbClr val="FFFF00"/>
                  </a:glow>
                </a:effectLst>
              </a:rPr>
              <a:t>Shaneh</a:t>
            </a:r>
            <a:r>
              <a:rPr lang="en-CA" sz="3200" cap="non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2400" cap="none" dirty="0" smtClean="0">
                <a:solidFill>
                  <a:schemeClr val="accent1">
                    <a:lumMod val="75000"/>
                  </a:schemeClr>
                </a:solidFill>
              </a:rPr>
              <a:t>H8141</a:t>
            </a:r>
            <a:r>
              <a:rPr lang="en-CA" sz="3200" cap="none" dirty="0" smtClean="0"/>
              <a:t>with the </a:t>
            </a:r>
            <a:r>
              <a:rPr lang="en-CA" sz="3200" b="1" cap="none" dirty="0" smtClean="0">
                <a:effectLst>
                  <a:glow rad="127000">
                    <a:srgbClr val="00FF00"/>
                  </a:glow>
                </a:effectLst>
              </a:rPr>
              <a:t>Tequfah!</a:t>
            </a:r>
          </a:p>
          <a:p>
            <a:r>
              <a:rPr lang="en-US" sz="2400" b="1" i="1" dirty="0" err="1" smtClean="0">
                <a:solidFill>
                  <a:srgbClr val="993300"/>
                </a:solidFill>
                <a:latin typeface="Georgia" panose="02040502050405020303" pitchFamily="18" charset="0"/>
              </a:rPr>
              <a:t>E</a:t>
            </a:r>
            <a:r>
              <a:rPr lang="en-US" sz="2400" b="1" i="1" cap="none" dirty="0" err="1" smtClean="0">
                <a:solidFill>
                  <a:srgbClr val="993300"/>
                </a:solidFill>
                <a:latin typeface="Georgia" panose="02040502050405020303" pitchFamily="18" charset="0"/>
              </a:rPr>
              <a:t>xo</a:t>
            </a:r>
            <a:r>
              <a:rPr lang="en-US" sz="2400" b="1" i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 34:22  </a:t>
            </a:r>
            <a:r>
              <a:rPr lang="en-US" sz="3200" cap="none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perform the Festival of Weeks for yourself, of the first-fruits of wheat harvest, and the Festival of Ingathering at the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TURN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[</a:t>
            </a:r>
            <a:r>
              <a:rPr lang="en-US" sz="16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8622 </a:t>
            </a:r>
            <a:r>
              <a:rPr lang="en-US" sz="2800" b="1" cap="none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Tequfah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]</a:t>
            </a:r>
            <a:r>
              <a:rPr lang="en-US" sz="16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of the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YEAR</a:t>
            </a:r>
            <a:r>
              <a:rPr lang="en-US" sz="3200" b="1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[</a:t>
            </a:r>
            <a:r>
              <a:rPr lang="en-US" sz="1600" b="1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H8141 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Shaneh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]</a:t>
            </a:r>
            <a:r>
              <a:rPr lang="en-US" sz="3200" b="1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en-US" sz="3200" b="1" cap="none" dirty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3200" b="1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</a:t>
            </a:r>
            <a:r>
              <a:rPr lang="en-US" sz="14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 Scriptures</a:t>
            </a:r>
          </a:p>
          <a:p>
            <a:r>
              <a:rPr lang="en-US" sz="2400" b="1" i="1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E</a:t>
            </a:r>
            <a:r>
              <a:rPr lang="en-US" sz="2400" b="1" i="1" cap="none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xo</a:t>
            </a:r>
            <a:r>
              <a:rPr lang="en-US" sz="2400" b="1" i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 34:22</a:t>
            </a:r>
            <a:r>
              <a:rPr lang="en-US" sz="24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thou shalt observe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f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east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w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eeks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of the </a:t>
            </a:r>
            <a:r>
              <a:rPr lang="en-US" sz="3200" cap="none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firstfruits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of wheat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harvest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the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east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i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ngathering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at the 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year's</a:t>
            </a:r>
            <a:r>
              <a:rPr lang="en-US" sz="3200" baseline="30000" dirty="0" smtClean="0">
                <a:solidFill>
                  <a:srgbClr val="008000"/>
                </a:solidFill>
                <a:latin typeface="Georgia" panose="02040502050405020303" pitchFamily="18" charset="0"/>
              </a:rPr>
              <a:t>H8141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[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Shaneh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]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end </a:t>
            </a:r>
            <a:r>
              <a:rPr lang="en-US" sz="3200" dirty="0" smtClean="0">
                <a:solidFill>
                  <a:prstClr val="black"/>
                </a:solidFill>
                <a:effectLst/>
                <a:latin typeface="Georgia" panose="02040502050405020303" pitchFamily="18" charset="0"/>
              </a:rPr>
              <a:t>[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tequfah </a:t>
            </a:r>
            <a:r>
              <a:rPr lang="en-US" sz="3200" b="1" baseline="30000" dirty="0">
                <a:solidFill>
                  <a:srgbClr val="008000"/>
                </a:solidFill>
                <a:latin typeface="Georgia" panose="02040502050405020303" pitchFamily="18" charset="0"/>
              </a:rPr>
              <a:t>H8622</a:t>
            </a:r>
            <a:r>
              <a:rPr lang="en-US" sz="3200" dirty="0" smtClean="0">
                <a:solidFill>
                  <a:prstClr val="black"/>
                </a:solidFill>
                <a:effectLst/>
                <a:latin typeface="Georgia" panose="02040502050405020303" pitchFamily="18" charset="0"/>
              </a:rPr>
              <a:t>]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       </a:t>
            </a:r>
            <a:r>
              <a:rPr lang="en-US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KJV</a:t>
            </a:r>
            <a:endParaRPr lang="en-CA" sz="1400" b="1" cap="none" dirty="0"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62957" y="6615962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13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7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E5404-BA51-44C2-962A-748A387EEC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9" y="0"/>
            <a:ext cx="12188825" cy="6801572"/>
          </a:xfrm>
          <a:prstGeom prst="rect">
            <a:avLst/>
          </a:prstGeom>
          <a:gradFill>
            <a:gsLst>
              <a:gs pos="80000">
                <a:schemeClr val="accent5">
                  <a:lumMod val="60000"/>
                  <a:lumOff val="40000"/>
                </a:schemeClr>
              </a:gs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84000">
                <a:srgbClr val="FF0000"/>
              </a:gs>
            </a:gsLst>
            <a:lin ang="5400000" scaled="0"/>
          </a:gra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554480" lvl="8" indent="0">
              <a:lnSpc>
                <a:spcPct val="100000"/>
              </a:lnSpc>
              <a:buNone/>
            </a:pPr>
            <a:r>
              <a:rPr lang="en-CA" sz="80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			</a:t>
            </a:r>
            <a:r>
              <a:rPr lang="en-CA" sz="400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</a:rPr>
              <a:t>Shaneh</a:t>
            </a:r>
            <a:r>
              <a:rPr lang="en-CA" sz="4000" dirty="0" smtClean="0"/>
              <a:t>     </a:t>
            </a:r>
            <a:r>
              <a:rPr lang="en-CA" sz="2800" dirty="0" smtClean="0"/>
              <a:t>H8141</a:t>
            </a:r>
          </a:p>
          <a:p>
            <a:r>
              <a:rPr lang="en-US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r>
              <a:rPr lang="en-US" sz="3600" b="1" i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xo</a:t>
            </a:r>
            <a:r>
              <a:rPr lang="en-US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34:22  </a:t>
            </a:r>
            <a:r>
              <a:rPr lang="en-US" sz="3600" i="1" cap="none" dirty="0">
                <a:solidFill>
                  <a:srgbClr val="002060"/>
                </a:solidFill>
                <a:latin typeface="Georgia" panose="02040502050405020303" pitchFamily="18" charset="0"/>
              </a:rPr>
              <a:t>H</a:t>
            </a:r>
            <a:r>
              <a:rPr lang="en-US" sz="3600" i="1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as exposed 2 extremely important elements  required of </a:t>
            </a:r>
            <a:r>
              <a:rPr lang="en-US" sz="3600" i="1" u="sng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each and ever</a:t>
            </a:r>
            <a:r>
              <a:rPr lang="en-US" sz="3600" i="1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y p</a:t>
            </a:r>
            <a:r>
              <a:rPr lang="en-US" sz="3600" i="1" u="sng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erson</a:t>
            </a:r>
            <a:r>
              <a:rPr lang="en-US" sz="3600" i="1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 who decides to </a:t>
            </a:r>
            <a:r>
              <a:rPr lang="en-US" sz="3600" i="1" cap="none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honour</a:t>
            </a:r>
            <a:r>
              <a:rPr lang="en-US" sz="3600" i="1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the  commands  of 		  </a:t>
            </a:r>
            <a:r>
              <a:rPr lang="en-US" sz="3600" b="1" i="1" cap="none" dirty="0" smtClean="0">
                <a:ln>
                  <a:solidFill>
                    <a:srgbClr val="FF0000"/>
                  </a:solidFill>
                </a:ln>
                <a:solidFill>
                  <a:srgbClr val="0052F6"/>
                </a:solidFill>
                <a:effectLst>
                  <a:glow rad="127000">
                    <a:srgbClr val="FF9999"/>
                  </a:glow>
                </a:effectLst>
                <a:latin typeface="Georgia" panose="02040502050405020303" pitchFamily="18" charset="0"/>
              </a:rPr>
              <a:t>Yahuah!</a:t>
            </a:r>
          </a:p>
          <a:p>
            <a:r>
              <a:rPr lang="en-US" sz="3600" b="1" i="1" cap="none" dirty="0" smtClean="0">
                <a:solidFill>
                  <a:srgbClr val="993300"/>
                </a:solidFill>
                <a:latin typeface="Georgia" panose="02040502050405020303" pitchFamily="18" charset="0"/>
              </a:rPr>
              <a:t> 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TURN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[8622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Tequfah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] of the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YEAR</a:t>
            </a:r>
            <a:r>
              <a:rPr lang="en-US" sz="3200" b="1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[</a:t>
            </a:r>
            <a:r>
              <a:rPr lang="en-US" sz="3200" b="1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H8141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Shaneh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]</a:t>
            </a:r>
            <a:r>
              <a:rPr lang="en-US" sz="3200" b="1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en-US" sz="2600" b="1" cap="none" dirty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2600" b="1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</a:t>
            </a:r>
            <a:endParaRPr lang="en-US" sz="800" cap="none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cap="none" dirty="0" smtClean="0">
                <a:solidFill>
                  <a:prstClr val="black"/>
                </a:solidFill>
              </a:rPr>
              <a:t>Any person desiring to observe </a:t>
            </a:r>
            <a:r>
              <a:rPr lang="en-US" sz="3200" b="1" i="1" cap="none" dirty="0" err="1" smtClean="0">
                <a:ln>
                  <a:solidFill>
                    <a:srgbClr val="FF0000"/>
                  </a:solidFill>
                </a:ln>
                <a:solidFill>
                  <a:srgbClr val="0052F6"/>
                </a:solidFill>
                <a:effectLst>
                  <a:glow rad="127000">
                    <a:srgbClr val="FF9999"/>
                  </a:glo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Yahuah’s</a:t>
            </a:r>
            <a:r>
              <a:rPr lang="en-US" sz="3200" b="1" i="1" cap="none" dirty="0" smtClean="0">
                <a:ln>
                  <a:solidFill>
                    <a:srgbClr val="FF0000"/>
                  </a:solidFill>
                </a:ln>
                <a:solidFill>
                  <a:srgbClr val="0052F6"/>
                </a:solidFill>
                <a:effectLst>
                  <a:glow rad="127000">
                    <a:srgbClr val="FF9999"/>
                  </a:glo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Feasts, </a:t>
            </a:r>
            <a:r>
              <a:rPr lang="en-US" sz="3200" cap="none" dirty="0" smtClean="0">
                <a:solidFill>
                  <a:prstClr val="black"/>
                </a:solidFill>
              </a:rPr>
              <a:t>must indeed </a:t>
            </a:r>
            <a:r>
              <a:rPr lang="en-US" sz="3200" u="sng" cap="none" dirty="0" smtClean="0">
                <a:solidFill>
                  <a:prstClr val="black"/>
                </a:solidFill>
              </a:rPr>
              <a:t>upon command</a:t>
            </a:r>
            <a:r>
              <a:rPr lang="en-US" sz="3200" cap="none" dirty="0" smtClean="0">
                <a:solidFill>
                  <a:prstClr val="black"/>
                </a:solidFill>
              </a:rPr>
              <a:t>, observe them on a </a:t>
            </a:r>
            <a:r>
              <a:rPr lang="en-US" sz="3200" cap="none" dirty="0">
                <a:solidFill>
                  <a:prstClr val="black"/>
                </a:solidFill>
                <a:effectLst>
                  <a:glow rad="88900">
                    <a:srgbClr val="FF9900"/>
                  </a:glow>
                </a:effectLst>
                <a:latin typeface="Georgia" panose="02040502050405020303" pitchFamily="18" charset="0"/>
              </a:rPr>
              <a:t>Shaneh</a:t>
            </a:r>
            <a:r>
              <a:rPr lang="en-US" sz="3200" b="1" cap="none" dirty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200" cap="none" dirty="0" smtClean="0">
                <a:solidFill>
                  <a:prstClr val="black"/>
                </a:solidFill>
              </a:rPr>
              <a:t>year format that fully incorporates the function of the </a:t>
            </a:r>
            <a:r>
              <a:rPr lang="en-US" sz="3200" b="1" cap="none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Tequfah</a:t>
            </a:r>
            <a:r>
              <a:rPr lang="en-US" sz="3200" cap="none" dirty="0" smtClean="0">
                <a:solidFill>
                  <a:prstClr val="black"/>
                </a:solidFill>
              </a:rPr>
              <a:t> which ends and starts the year.</a:t>
            </a:r>
          </a:p>
          <a:p>
            <a:pPr marL="0" indent="0">
              <a:buNone/>
            </a:pPr>
            <a:r>
              <a:rPr lang="en-US" sz="3200" u="sng" cap="none" dirty="0" smtClean="0">
                <a:solidFill>
                  <a:prstClr val="black"/>
                </a:solidFill>
              </a:rPr>
              <a:t>ONCE MORE</a:t>
            </a:r>
            <a:r>
              <a:rPr lang="en-US" sz="3200" cap="none" dirty="0" smtClean="0">
                <a:solidFill>
                  <a:prstClr val="black"/>
                </a:solidFill>
              </a:rPr>
              <a:t>, NOTICE </a:t>
            </a:r>
            <a:r>
              <a:rPr lang="en-US" sz="3200" b="1" i="1" u="sng" cap="none" dirty="0" smtClean="0">
                <a:solidFill>
                  <a:srgbClr val="0052F6"/>
                </a:solidFill>
                <a:effectLst>
                  <a:glow rad="127000">
                    <a:srgbClr val="FFFF00"/>
                  </a:glow>
                </a:effectLst>
              </a:rPr>
              <a:t>YAHUAH’S</a:t>
            </a:r>
            <a:r>
              <a:rPr lang="en-US" sz="3200" b="1" i="1" u="sng" cap="none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 BLINDING ABSENCE IN MENTIONING </a:t>
            </a:r>
            <a:r>
              <a:rPr lang="en-US" sz="3200" cap="none" dirty="0" smtClean="0">
                <a:solidFill>
                  <a:prstClr val="black"/>
                </a:solidFill>
              </a:rPr>
              <a:t/>
            </a:r>
            <a:br>
              <a:rPr lang="en-US" sz="3200" cap="none" dirty="0" smtClean="0">
                <a:solidFill>
                  <a:prstClr val="black"/>
                </a:solidFill>
              </a:rPr>
            </a:br>
            <a:r>
              <a:rPr lang="en-US" sz="3200" cap="none" dirty="0" smtClean="0">
                <a:solidFill>
                  <a:prstClr val="black"/>
                </a:solidFill>
              </a:rPr>
              <a:t>	</a:t>
            </a:r>
            <a:endParaRPr lang="en-US" sz="3200" cap="none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62957" y="6562172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163271" y="6134100"/>
            <a:ext cx="9894886" cy="66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ANY PHASE WHATSOEVER 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- OF </a:t>
            </a: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THE MOON!</a:t>
            </a:r>
            <a:endParaRPr lang="en-CA" dirty="0"/>
          </a:p>
        </p:txBody>
      </p:sp>
      <p:sp>
        <p:nvSpPr>
          <p:cNvPr id="5" name="Curved Down Arrow 4"/>
          <p:cNvSpPr/>
          <p:nvPr/>
        </p:nvSpPr>
        <p:spPr>
          <a:xfrm>
            <a:off x="3827923" y="2061883"/>
            <a:ext cx="6768359" cy="1030942"/>
          </a:xfrm>
          <a:prstGeom prst="curvedDownArrow">
            <a:avLst>
              <a:gd name="adj1" fmla="val 25000"/>
              <a:gd name="adj2" fmla="val 128861"/>
              <a:gd name="adj3" fmla="val 32692"/>
            </a:avLst>
          </a:prstGeom>
          <a:gradFill>
            <a:gsLst>
              <a:gs pos="39000">
                <a:srgbClr val="FFFF00"/>
              </a:gs>
              <a:gs pos="92000">
                <a:srgbClr val="9966FF"/>
              </a:gs>
              <a:gs pos="77000">
                <a:srgbClr val="00FF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9000">
              <a:srgbClr val="FFFF00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E5404-BA51-44C2-962A-748A387EEC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9" y="-16476"/>
            <a:ext cx="12188825" cy="6858000"/>
          </a:xfrm>
          <a:prstGeom prst="rect">
            <a:avLst/>
          </a:prstGeom>
          <a:gradFill>
            <a:gsLst>
              <a:gs pos="31000">
                <a:srgbClr val="FFFF00"/>
              </a:gs>
              <a:gs pos="55000">
                <a:schemeClr val="accent5">
                  <a:lumMod val="60000"/>
                  <a:lumOff val="40000"/>
                </a:schemeClr>
              </a:gs>
              <a:gs pos="600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71000">
                <a:srgbClr val="92D050">
                  <a:alpha val="73000"/>
                </a:srgbClr>
              </a:gs>
            </a:gsLst>
            <a:lin ang="5400000" scaled="0"/>
          </a:gra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554480" lvl="8" indent="0">
              <a:lnSpc>
                <a:spcPct val="100000"/>
              </a:lnSpc>
              <a:buNone/>
            </a:pPr>
            <a:r>
              <a:rPr lang="en-CA" sz="80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			</a:t>
            </a:r>
            <a:r>
              <a:rPr lang="en-CA" sz="400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</a:rPr>
              <a:t>Shaneh</a:t>
            </a:r>
            <a:r>
              <a:rPr lang="en-CA" sz="4000" dirty="0" smtClean="0"/>
              <a:t>   </a:t>
            </a:r>
            <a:r>
              <a:rPr lang="en-CA" sz="2800" dirty="0" smtClean="0"/>
              <a:t>H8141</a:t>
            </a:r>
          </a:p>
          <a:p>
            <a:pPr marL="396000" lvl="8" indent="0">
              <a:lnSpc>
                <a:spcPct val="100000"/>
              </a:lnSpc>
              <a:buNone/>
            </a:pPr>
            <a:r>
              <a:rPr lang="en-CA" sz="3200" i="1" cap="none" dirty="0" smtClean="0"/>
              <a:t>2</a:t>
            </a:r>
            <a:r>
              <a:rPr lang="en-CA" sz="3200" i="1" cap="none" baseline="30000" dirty="0" smtClean="0"/>
              <a:t>nd</a:t>
            </a:r>
            <a:r>
              <a:rPr lang="en-CA" sz="3200" i="1" cap="none" dirty="0" smtClean="0"/>
              <a:t>  Witness -</a:t>
            </a:r>
          </a:p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 C</a:t>
            </a:r>
            <a:r>
              <a:rPr lang="en-US" sz="2400" b="1" i="1" cap="none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hron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24:23  </a:t>
            </a:r>
            <a:r>
              <a:rPr lang="en-US" sz="2800" cap="none" dirty="0">
                <a:solidFill>
                  <a:prstClr val="black"/>
                </a:solidFill>
                <a:latin typeface="Georgia" panose="02040502050405020303" pitchFamily="18" charset="0"/>
              </a:rPr>
              <a:t>A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nd it came to pass at the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end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[</a:t>
            </a:r>
            <a:r>
              <a:rPr lang="en-US" sz="2400" b="1" cap="none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H8622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latin typeface="Georgia" panose="02040502050405020303" pitchFamily="18" charset="0"/>
              </a:rPr>
              <a:t> Tequfah] </a:t>
            </a:r>
            <a:r>
              <a:rPr lang="en-US" sz="32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of the 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241300">
                    <a:schemeClr val="accent6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year [</a:t>
            </a:r>
            <a:r>
              <a:rPr lang="en-US" sz="2400" b="1" cap="none" dirty="0" smtClean="0">
                <a:solidFill>
                  <a:prstClr val="black"/>
                </a:solidFill>
                <a:effectLst>
                  <a:glow rad="241300">
                    <a:schemeClr val="accent6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H8141</a:t>
            </a:r>
            <a:r>
              <a:rPr lang="en-US" sz="3200" b="1" cap="none" dirty="0" smtClean="0">
                <a:solidFill>
                  <a:prstClr val="black"/>
                </a:solidFill>
                <a:effectLst>
                  <a:glow rad="241300">
                    <a:schemeClr val="accent6">
                      <a:lumMod val="60000"/>
                      <a:lumOff val="40000"/>
                    </a:schemeClr>
                  </a:glow>
                </a:effectLst>
                <a:latin typeface="Georgia" panose="02040502050405020303" pitchFamily="18" charset="0"/>
              </a:rPr>
              <a:t> Shaneh], </a:t>
            </a:r>
            <a:r>
              <a:rPr lang="en-US" sz="2800" i="1" cap="none" dirty="0" smtClean="0">
                <a:solidFill>
                  <a:srgbClr val="808080"/>
                </a:solidFill>
                <a:latin typeface="Georgia" panose="02040502050405020303" pitchFamily="18" charset="0"/>
              </a:rPr>
              <a:t>that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the host of </a:t>
            </a:r>
            <a:r>
              <a:rPr lang="en-US" sz="2800" cap="none" dirty="0">
                <a:solidFill>
                  <a:prstClr val="black"/>
                </a:solidFill>
                <a:latin typeface="Georgia" panose="02040502050405020303" pitchFamily="18" charset="0"/>
              </a:rPr>
              <a:t>S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yria came up against him: and they came to </a:t>
            </a:r>
            <a:r>
              <a:rPr lang="en-US" sz="2800" cap="none" dirty="0">
                <a:solidFill>
                  <a:prstClr val="black"/>
                </a:solidFill>
                <a:latin typeface="Georgia" panose="02040502050405020303" pitchFamily="18" charset="0"/>
              </a:rPr>
              <a:t>J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udah and </a:t>
            </a:r>
            <a:r>
              <a:rPr lang="en-US" sz="2800" cap="none" dirty="0">
                <a:solidFill>
                  <a:prstClr val="black"/>
                </a:solidFill>
                <a:latin typeface="Georgia" panose="02040502050405020303" pitchFamily="18" charset="0"/>
              </a:rPr>
              <a:t>J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erusalem, and destroyed all the princes of the people from among the people, and sent all the spoil of them unto the King of </a:t>
            </a:r>
            <a:r>
              <a:rPr lang="en-US" sz="2800" cap="none" dirty="0">
                <a:solidFill>
                  <a:prstClr val="black"/>
                </a:solidFill>
                <a:latin typeface="Georgia" panose="02040502050405020303" pitchFamily="18" charset="0"/>
              </a:rPr>
              <a:t>D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amascus. </a:t>
            </a:r>
          </a:p>
          <a:p>
            <a:r>
              <a:rPr lang="en-US" sz="2800" b="1" cap="none" dirty="0" smtClean="0">
                <a:ln>
                  <a:solidFill>
                    <a:srgbClr val="0052F6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Wait a minute!     The  - “END OF THE YEAR”? 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en-US" sz="2800" b="1" i="1" u="sng" cap="none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Wh</a:t>
            </a:r>
            <a:r>
              <a:rPr lang="en-US" sz="2800" b="1" i="1" cap="none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y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cap="none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i</a:t>
            </a:r>
            <a:r>
              <a:rPr lang="en-U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 there </a:t>
            </a:r>
            <a:r>
              <a:rPr lang="en-US" sz="2800" b="1" cap="none" dirty="0" smtClean="0"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NO</a:t>
            </a:r>
            <a:r>
              <a:rPr lang="en-U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cap="none" dirty="0" smtClean="0"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lunar phase</a:t>
            </a:r>
            <a:r>
              <a:rPr lang="en-US" sz="2800" b="1" cap="none" dirty="0" smtClean="0"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mentioned here?</a:t>
            </a:r>
          </a:p>
          <a:p>
            <a:pPr marL="0" indent="0">
              <a:buNone/>
            </a:pPr>
            <a:endParaRPr lang="en-US" sz="2800" cap="none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62957" y="6615962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5" name="Picture 13" descr="C:\Users\Rae\Desktop\Art on Desktop\white man clip art\yellow-blue smiley faces\smiley face - no 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653" y="3534393"/>
            <a:ext cx="2907983" cy="3178493"/>
          </a:xfrm>
          <a:prstGeom prst="ellipse">
            <a:avLst/>
          </a:prstGeom>
          <a:ln w="63500" cap="rnd">
            <a:solidFill>
              <a:srgbClr val="99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155" y="5601730"/>
            <a:ext cx="915513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Your answer will be thoroughly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realized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in this study!</a:t>
            </a:r>
          </a:p>
        </p:txBody>
      </p:sp>
    </p:spTree>
    <p:extLst>
      <p:ext uri="{BB962C8B-B14F-4D97-AF65-F5344CB8AC3E}">
        <p14:creationId xmlns:p14="http://schemas.microsoft.com/office/powerpoint/2010/main" val="41632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9000">
              <a:srgbClr val="FFFF00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E5404-BA51-44C2-962A-748A387EEC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9" y="0"/>
            <a:ext cx="12188825" cy="6858000"/>
          </a:xfrm>
          <a:prstGeom prst="rect">
            <a:avLst/>
          </a:prstGeom>
          <a:gradFill>
            <a:gsLst>
              <a:gs pos="31000">
                <a:srgbClr val="FFFF00"/>
              </a:gs>
              <a:gs pos="55000">
                <a:schemeClr val="accent5">
                  <a:lumMod val="60000"/>
                  <a:lumOff val="40000"/>
                </a:schemeClr>
              </a:gs>
              <a:gs pos="600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71000">
                <a:srgbClr val="92D050">
                  <a:alpha val="73000"/>
                </a:srgbClr>
              </a:gs>
            </a:gsLst>
            <a:lin ang="5400000" scaled="0"/>
          </a:gradFill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554480" lvl="8" indent="0">
              <a:lnSpc>
                <a:spcPct val="100000"/>
              </a:lnSpc>
              <a:buNone/>
            </a:pPr>
            <a:r>
              <a:rPr lang="en-CA" sz="80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			</a:t>
            </a:r>
            <a:r>
              <a:rPr lang="en-CA" sz="400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</a:rPr>
              <a:t>Shaneh</a:t>
            </a:r>
            <a:r>
              <a:rPr lang="en-CA" sz="4000" dirty="0" smtClean="0"/>
              <a:t>   </a:t>
            </a:r>
            <a:r>
              <a:rPr lang="en-CA" sz="2800" dirty="0" smtClean="0"/>
              <a:t>H8141</a:t>
            </a:r>
          </a:p>
          <a:p>
            <a:pPr marL="1554480" lvl="8" indent="0">
              <a:lnSpc>
                <a:spcPct val="100000"/>
              </a:lnSpc>
              <a:buNone/>
            </a:pPr>
            <a:endParaRPr lang="en-CA" sz="2800" dirty="0" smtClean="0"/>
          </a:p>
          <a:p>
            <a:pPr marL="216000" lvl="8" indent="0">
              <a:lnSpc>
                <a:spcPct val="100000"/>
              </a:lnSpc>
              <a:buNone/>
            </a:pPr>
            <a:r>
              <a:rPr lang="en-CA" sz="4000" cap="none" dirty="0" smtClean="0"/>
              <a:t>We have just seen </a:t>
            </a:r>
            <a:r>
              <a:rPr lang="en-CA" sz="4000" b="1" cap="none" dirty="0" smtClean="0">
                <a:effectLst>
                  <a:glow rad="1524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two witnesses </a:t>
            </a:r>
            <a:r>
              <a:rPr lang="en-CA" sz="4000" cap="none" dirty="0" smtClean="0"/>
              <a:t>that directly link </a:t>
            </a:r>
            <a:r>
              <a:rPr lang="en-CA" sz="4000" b="1" i="1" cap="none" dirty="0" smtClean="0">
                <a:ln>
                  <a:solidFill>
                    <a:srgbClr val="0052F6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Shaneh</a:t>
            </a:r>
            <a:r>
              <a:rPr lang="en-CA" sz="4000" cap="none" dirty="0" smtClean="0"/>
              <a:t> with a </a:t>
            </a:r>
            <a:r>
              <a:rPr lang="en-CA" sz="4000" b="1" i="1" cap="none" dirty="0" smtClean="0">
                <a:ln>
                  <a:solidFill>
                    <a:srgbClr val="0052F6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Tequfah</a:t>
            </a:r>
            <a:r>
              <a:rPr lang="en-CA" sz="4000" cap="none" dirty="0" smtClean="0"/>
              <a:t> based year. </a:t>
            </a:r>
            <a:endParaRPr lang="en-CA" sz="4000" cap="none" dirty="0"/>
          </a:p>
          <a:p>
            <a:pPr marL="216000" lvl="8" indent="0">
              <a:lnSpc>
                <a:spcPct val="100000"/>
              </a:lnSpc>
              <a:buNone/>
            </a:pPr>
            <a:r>
              <a:rPr lang="en-CA" sz="4000" cap="none" dirty="0" smtClean="0"/>
              <a:t>Interestingly, that diametrically links </a:t>
            </a:r>
            <a:r>
              <a:rPr lang="en-CA" sz="4000" b="1" i="1" cap="none" dirty="0" smtClean="0">
                <a:ln>
                  <a:solidFill>
                    <a:srgbClr val="0052F6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Shaneh</a:t>
            </a:r>
            <a:r>
              <a:rPr lang="en-CA" sz="4000" cap="none" dirty="0" smtClean="0"/>
              <a:t> with </a:t>
            </a:r>
            <a:r>
              <a:rPr lang="en-CA" sz="4000" i="1" cap="none" dirty="0" smtClean="0">
                <a:solidFill>
                  <a:srgbClr val="002060"/>
                </a:solidFill>
              </a:rPr>
              <a:t>Revelation 22:2</a:t>
            </a:r>
            <a:r>
              <a:rPr lang="en-CA" sz="4000" cap="none" dirty="0" smtClean="0">
                <a:solidFill>
                  <a:srgbClr val="002060"/>
                </a:solidFill>
              </a:rPr>
              <a:t> </a:t>
            </a:r>
            <a:r>
              <a:rPr lang="en-CA" sz="4000" cap="none" dirty="0" smtClean="0"/>
              <a:t>and the </a:t>
            </a:r>
            <a:r>
              <a:rPr lang="en-CA" sz="4000" b="1" cap="none" dirty="0" smtClean="0">
                <a:effectLst>
                  <a:glow rad="127000">
                    <a:srgbClr val="00FFFF"/>
                  </a:glow>
                </a:effectLst>
              </a:rPr>
              <a:t>12</a:t>
            </a:r>
            <a:r>
              <a:rPr lang="en-CA" sz="4000" cap="none" dirty="0" smtClean="0"/>
              <a:t> fruits on the </a:t>
            </a:r>
            <a:r>
              <a:rPr lang="en-CA" sz="4000" b="1" i="1" cap="none" dirty="0" smtClean="0">
                <a:solidFill>
                  <a:srgbClr val="0052F6"/>
                </a:solidFill>
                <a:latin typeface="Imprint MT Shadow" panose="04020605060303030202" pitchFamily="82" charset="0"/>
              </a:rPr>
              <a:t>TREE OF LIFE! </a:t>
            </a:r>
          </a:p>
          <a:p>
            <a:pPr marL="216000" lvl="8" indent="0">
              <a:lnSpc>
                <a:spcPct val="100000"/>
              </a:lnSpc>
              <a:buNone/>
            </a:pPr>
            <a:r>
              <a:rPr lang="en-CA" sz="800" cap="none" dirty="0" smtClean="0"/>
              <a:t> </a:t>
            </a:r>
          </a:p>
          <a:p>
            <a:pPr marL="216000" lvl="8" indent="0">
              <a:lnSpc>
                <a:spcPct val="100000"/>
              </a:lnSpc>
              <a:buNone/>
            </a:pPr>
            <a:r>
              <a:rPr lang="en-CA" sz="4000" b="1" cap="none" dirty="0">
                <a:effectLst>
                  <a:glow rad="1905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	</a:t>
            </a:r>
            <a:r>
              <a:rPr lang="en-CA" sz="4000" b="1" cap="none" dirty="0" smtClean="0">
                <a:effectLst>
                  <a:glow rad="1905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		12 Fruits, </a:t>
            </a:r>
            <a:r>
              <a:rPr lang="en-CA" sz="4000" b="1" cap="none" dirty="0">
                <a:effectLst>
                  <a:glow rad="1905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o</a:t>
            </a:r>
            <a:r>
              <a:rPr lang="en-CA" sz="4000" b="1" cap="none" dirty="0" smtClean="0">
                <a:effectLst>
                  <a:glow rad="1905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ne for each month!</a:t>
            </a:r>
          </a:p>
          <a:p>
            <a:pPr marL="216000" lvl="8" indent="0">
              <a:lnSpc>
                <a:spcPct val="100000"/>
              </a:lnSpc>
              <a:buNone/>
            </a:pPr>
            <a:r>
              <a:rPr lang="en-CA" sz="4000" b="1" cap="none" dirty="0" smtClean="0">
                <a:effectLst/>
              </a:rPr>
              <a:t>   Why is there </a:t>
            </a:r>
            <a:r>
              <a:rPr lang="en-CA" sz="4000" b="1" cap="none" dirty="0" smtClean="0">
                <a:effectLst>
                  <a:glow rad="114300">
                    <a:srgbClr val="FF0000"/>
                  </a:glow>
                </a:effectLst>
              </a:rPr>
              <a:t>NO FRUIT </a:t>
            </a:r>
            <a:r>
              <a:rPr lang="en-CA" sz="4000" b="1" cap="none" dirty="0" smtClean="0"/>
              <a:t>for</a:t>
            </a:r>
            <a:r>
              <a:rPr lang="en-CA" sz="4000" b="1" cap="none" dirty="0" smtClean="0">
                <a:effectLst/>
              </a:rPr>
              <a:t> a </a:t>
            </a:r>
            <a:r>
              <a:rPr lang="en-CA" sz="4000" b="1" cap="none" dirty="0" smtClean="0">
                <a:effectLst>
                  <a:glow rad="114300">
                    <a:srgbClr val="FF0000"/>
                  </a:glow>
                </a:effectLst>
              </a:rPr>
              <a:t>LUNAR </a:t>
            </a:r>
            <a:r>
              <a:rPr lang="en-CA" sz="4000" b="1" cap="none" dirty="0" smtClean="0">
                <a:effectLst>
                  <a:glow rad="190500">
                    <a:srgbClr val="FF9900"/>
                  </a:glow>
                </a:effectLst>
              </a:rPr>
              <a:t>13</a:t>
            </a:r>
            <a:r>
              <a:rPr lang="en-CA" sz="4000" b="1" cap="none" baseline="30000" dirty="0" smtClean="0">
                <a:effectLst>
                  <a:glow rad="190500">
                    <a:srgbClr val="FF9900"/>
                  </a:glow>
                </a:effectLst>
              </a:rPr>
              <a:t>th</a:t>
            </a:r>
            <a:r>
              <a:rPr lang="en-CA" sz="4000" b="1" cap="none" dirty="0" smtClean="0">
                <a:effectLst>
                  <a:glow rad="190500">
                    <a:srgbClr val="FF9900"/>
                  </a:glow>
                </a:effectLst>
              </a:rPr>
              <a:t> month?</a:t>
            </a:r>
          </a:p>
          <a:p>
            <a:pPr marL="216000" lvl="8" indent="0">
              <a:lnSpc>
                <a:spcPct val="100000"/>
              </a:lnSpc>
              <a:buNone/>
            </a:pPr>
            <a:r>
              <a:rPr lang="en-CA" b="1" cap="none" dirty="0" smtClean="0">
                <a:effectLst>
                  <a:glow rad="190500">
                    <a:schemeClr val="accent6">
                      <a:lumMod val="60000"/>
                      <a:lumOff val="40000"/>
                    </a:schemeClr>
                  </a:glow>
                </a:effectLst>
              </a:rPr>
              <a:t>  </a:t>
            </a:r>
            <a:r>
              <a:rPr lang="en-CA" sz="3200" cap="none" dirty="0" smtClean="0"/>
              <a:t/>
            </a:r>
            <a:br>
              <a:rPr lang="en-CA" sz="3200" cap="none" dirty="0" smtClean="0"/>
            </a:br>
            <a:r>
              <a:rPr lang="en-CA" sz="1200" cap="none" dirty="0" smtClean="0"/>
              <a:t> </a:t>
            </a:r>
            <a:r>
              <a:rPr lang="en-CA" sz="3600" b="1" i="1" cap="none" dirty="0" smtClean="0">
                <a:solidFill>
                  <a:srgbClr val="0052F6"/>
                </a:solidFill>
              </a:rPr>
              <a:t>A Clue - </a:t>
            </a:r>
            <a:r>
              <a:rPr lang="en-CA" sz="3200" cap="none" dirty="0" smtClean="0"/>
              <a:t/>
            </a:r>
            <a:br>
              <a:rPr lang="en-CA" sz="3200" cap="none" dirty="0" smtClean="0"/>
            </a:br>
            <a:r>
              <a:rPr lang="en-CA" sz="3200" cap="none" dirty="0" smtClean="0"/>
              <a:t>Isaiah declares we can know the - </a:t>
            </a:r>
            <a:r>
              <a:rPr lang="en-CA" sz="3200" b="1" i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Georgia" panose="02040502050405020303" pitchFamily="18" charset="0"/>
              </a:rPr>
              <a:t>End - from the </a:t>
            </a:r>
            <a:r>
              <a:rPr lang="en-CA" sz="3200" b="1" i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27000">
                    <a:srgbClr val="FF9999"/>
                  </a:glow>
                </a:effectLst>
                <a:latin typeface="Georgia" panose="02040502050405020303" pitchFamily="18" charset="0"/>
              </a:rPr>
              <a:t>Beginning!</a:t>
            </a:r>
            <a:r>
              <a:rPr lang="en-CA" sz="3200" b="1" i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Georgia" panose="02040502050405020303" pitchFamily="18" charset="0"/>
              </a:rPr>
              <a:t>      </a:t>
            </a:r>
            <a:endParaRPr lang="en-CA" sz="32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62957" y="6615962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13</a:t>
            </a:fld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42447" y="5262282"/>
            <a:ext cx="2133600" cy="89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8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1000">
              <a:srgbClr val="00CC00"/>
            </a:gs>
            <a:gs pos="100000">
              <a:srgbClr val="7764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260648"/>
            <a:ext cx="11665296" cy="640871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With the pagan lunar worship system fully exposed as being under the feet of </a:t>
            </a:r>
            <a:r>
              <a:rPr lang="en-CA" sz="2800" cap="none" dirty="0">
                <a:solidFill>
                  <a:srgbClr val="2606E4"/>
                </a:solidFill>
                <a:latin typeface="Calibri" panose="020F0502020204030204" pitchFamily="34" charset="0"/>
              </a:rPr>
              <a:t>Yahusha’s</a:t>
            </a:r>
            <a:r>
              <a:rPr lang="en-CA" sz="2800" cap="none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CA" sz="2800" cap="none" dirty="0" smtClean="0">
                <a:solidFill>
                  <a:srgbClr val="002060"/>
                </a:solidFill>
                <a:latin typeface="Calibri" panose="020F0502020204030204" pitchFamily="34" charset="0"/>
              </a:rPr>
              <a:t>Bride </a:t>
            </a:r>
            <a:r>
              <a:rPr lang="en-CA" sz="2200" cap="none" dirty="0" smtClean="0">
                <a:solidFill>
                  <a:srgbClr val="FF00FF"/>
                </a:solidFill>
                <a:latin typeface="Calibri" panose="020F0502020204030204" pitchFamily="34" charset="0"/>
              </a:rPr>
              <a:t>(Rev 12:1), </a:t>
            </a:r>
            <a:r>
              <a:rPr lang="en-CA" sz="2800" cap="none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let’s </a:t>
            </a:r>
            <a:r>
              <a:rPr lang="en-CA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investigate </a:t>
            </a:r>
            <a:r>
              <a:rPr lang="en-CA" sz="2800" cap="none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this </a:t>
            </a:r>
            <a:r>
              <a:rPr lang="en-CA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pertinent Hebrew word. This </a:t>
            </a:r>
            <a:r>
              <a:rPr lang="en-CA" sz="2800" cap="none" dirty="0" smtClean="0">
                <a:solidFill>
                  <a:srgbClr val="002060"/>
                </a:solidFill>
                <a:latin typeface="Calibri" panose="020F0502020204030204" pitchFamily="34" charset="0"/>
              </a:rPr>
              <a:t>hyper informative word </a:t>
            </a:r>
            <a:r>
              <a:rPr lang="en-CA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is found first in </a:t>
            </a:r>
            <a:r>
              <a:rPr lang="en-CA" sz="2800" b="1" u="sng" cap="none" dirty="0">
                <a:solidFill>
                  <a:srgbClr val="00B050"/>
                </a:solidFill>
                <a:latin typeface="Calibri" panose="020F0502020204030204" pitchFamily="34" charset="0"/>
              </a:rPr>
              <a:t>Genesis 1:14</a:t>
            </a:r>
            <a:r>
              <a:rPr lang="en-CA" sz="2800" b="1" cap="none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CA" sz="2800" cap="none" dirty="0">
                <a:solidFill>
                  <a:srgbClr val="002060"/>
                </a:solidFill>
                <a:latin typeface="Calibri" panose="020F0502020204030204" pitchFamily="34" charset="0"/>
              </a:rPr>
              <a:t>– </a:t>
            </a:r>
            <a:r>
              <a:rPr lang="en-CA" sz="2800" cap="none" dirty="0" smtClean="0">
                <a:solidFill>
                  <a:srgbClr val="002060"/>
                </a:solidFill>
                <a:latin typeface="Calibri" panose="020F0502020204030204" pitchFamily="34" charset="0"/>
              </a:rPr>
              <a:t>translated for us as </a:t>
            </a:r>
            <a:r>
              <a:rPr lang="en-CA" sz="2800" b="1" cap="none" dirty="0">
                <a:solidFill>
                  <a:srgbClr val="002060"/>
                </a:solidFill>
                <a:latin typeface="Calibri" panose="020F0502020204030204" pitchFamily="34" charset="0"/>
              </a:rPr>
              <a:t>–</a:t>
            </a:r>
            <a:r>
              <a:rPr lang="en-CA" sz="2800" cap="none" dirty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  <a:r>
              <a:rPr lang="en-CA" sz="2800" b="1" cap="none" dirty="0">
                <a:ln>
                  <a:solidFill>
                    <a:srgbClr val="00FFFF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27000">
                    <a:srgbClr val="9966FF"/>
                  </a:glow>
                </a:effectLst>
                <a:latin typeface="Arial Black" panose="020B0A04020102020204" pitchFamily="34" charset="0"/>
              </a:rPr>
              <a:t>YEARS!</a:t>
            </a:r>
          </a:p>
          <a:p>
            <a:pPr marL="1554480" lvl="8">
              <a:buClr>
                <a:srgbClr val="56C5FF"/>
              </a:buClr>
            </a:pPr>
            <a:r>
              <a:rPr lang="en-CA" sz="8800" dirty="0">
                <a:gradFill>
                  <a:gsLst>
                    <a:gs pos="23000">
                      <a:srgbClr val="FFFF00"/>
                    </a:gs>
                    <a:gs pos="49000">
                      <a:srgbClr val="56C5FF">
                        <a:lumMod val="75000"/>
                      </a:srgbClr>
                    </a:gs>
                    <a:gs pos="80000">
                      <a:srgbClr val="00FF00"/>
                    </a:gs>
                  </a:gsLst>
                  <a:lin ang="5400000" scaled="1"/>
                </a:gradFill>
              </a:rPr>
              <a:t>		</a:t>
            </a:r>
            <a:r>
              <a:rPr lang="en-CA" sz="8800" b="1" i="1" dirty="0" err="1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56C5FF">
                        <a:lumMod val="75000"/>
                      </a:srgbClr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Georgia" panose="02040502050405020303" pitchFamily="18" charset="0"/>
              </a:rPr>
              <a:t>Shaneh</a:t>
            </a:r>
            <a:r>
              <a:rPr lang="en-CA" sz="8800" dirty="0" smtClean="0">
                <a:solidFill>
                  <a:prstClr val="white"/>
                </a:solidFill>
              </a:rPr>
              <a:t>   </a:t>
            </a:r>
            <a:r>
              <a:rPr lang="en-CA" sz="4800" dirty="0">
                <a:solidFill>
                  <a:srgbClr val="002060"/>
                </a:solidFill>
              </a:rPr>
              <a:t>H8141</a:t>
            </a:r>
          </a:p>
          <a:p>
            <a:r>
              <a:rPr lang="en-US" sz="2800" b="1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 err="1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Gesenius</a:t>
            </a:r>
            <a:r>
              <a:rPr lang="en-US" sz="2800" b="1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Hebrew – </a:t>
            </a:r>
            <a:r>
              <a:rPr lang="en-US" sz="2800" b="1" dirty="0" err="1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Chaldee</a:t>
            </a:r>
            <a:r>
              <a:rPr lang="en-US" sz="2800" b="1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Lexicon</a:t>
            </a:r>
            <a:r>
              <a:rPr lang="en-US" sz="2800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definitions of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[8141] </a:t>
            </a:r>
            <a:r>
              <a:rPr 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ה</a:t>
            </a:r>
            <a:r>
              <a:rPr lang="en-US" sz="1600" baseline="-25000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נ</a:t>
            </a:r>
            <a:r>
              <a:rPr lang="en-US" sz="1600" baseline="-25000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2800" dirty="0" smtClean="0">
                <a:noFill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(shaneh)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u="dash" dirty="0" smtClean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course of the </a:t>
            </a:r>
            <a:r>
              <a:rPr lang="en-US" sz="3800" u="dash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9966FF"/>
                  </a:glow>
                </a:effectLst>
                <a:uFill>
                  <a:solidFill>
                    <a:srgbClr val="FF3399"/>
                  </a:solidFill>
                </a:u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en-US" sz="3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9966FF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en-US" sz="3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rgbClr val="9966FF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100" u="dash" dirty="0" smtClean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7100" u="dash" dirty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course of the </a:t>
            </a:r>
            <a:r>
              <a:rPr lang="en-US" sz="7100" u="dash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9966FF"/>
                  </a:glow>
                </a:effectLst>
                <a:uFill>
                  <a:solidFill>
                    <a:srgbClr val="FF3399"/>
                  </a:solidFill>
                </a:u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en-US" sz="2800" cap="none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CA" sz="28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2" name="Notched Right Arrow 1"/>
          <p:cNvSpPr/>
          <p:nvPr/>
        </p:nvSpPr>
        <p:spPr>
          <a:xfrm rot="20877885">
            <a:off x="854341" y="1931088"/>
            <a:ext cx="3659490" cy="412624"/>
          </a:xfrm>
          <a:prstGeom prst="notchedRightArrow">
            <a:avLst>
              <a:gd name="adj1" fmla="val 32854"/>
              <a:gd name="adj2" fmla="val 99323"/>
            </a:avLst>
          </a:prstGeom>
          <a:gradFill>
            <a:gsLst>
              <a:gs pos="39000">
                <a:schemeClr val="accent6">
                  <a:lumMod val="60000"/>
                  <a:lumOff val="40000"/>
                </a:schemeClr>
              </a:gs>
              <a:gs pos="48000">
                <a:srgbClr val="9999FF"/>
              </a:gs>
              <a:gs pos="80000">
                <a:srgbClr val="00FF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Notched Right Arrow 7"/>
          <p:cNvSpPr/>
          <p:nvPr/>
        </p:nvSpPr>
        <p:spPr>
          <a:xfrm rot="20800708">
            <a:off x="984145" y="2560203"/>
            <a:ext cx="2058528" cy="412624"/>
          </a:xfrm>
          <a:prstGeom prst="notchedRightArrow">
            <a:avLst>
              <a:gd name="adj1" fmla="val 32854"/>
              <a:gd name="adj2" fmla="val 99323"/>
            </a:avLst>
          </a:prstGeom>
          <a:gradFill>
            <a:gsLst>
              <a:gs pos="39000">
                <a:schemeClr val="accent6">
                  <a:lumMod val="60000"/>
                  <a:lumOff val="40000"/>
                </a:schemeClr>
              </a:gs>
              <a:gs pos="48000">
                <a:srgbClr val="9999FF"/>
              </a:gs>
              <a:gs pos="80000">
                <a:srgbClr val="00FF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Explosion 1 8"/>
          <p:cNvSpPr/>
          <p:nvPr/>
        </p:nvSpPr>
        <p:spPr>
          <a:xfrm>
            <a:off x="11550574" y="483621"/>
            <a:ext cx="296562" cy="288324"/>
          </a:xfrm>
          <a:prstGeom prst="irregularSeal1">
            <a:avLst/>
          </a:prstGeom>
          <a:solidFill>
            <a:srgbClr val="9966FF"/>
          </a:solidFill>
          <a:ln>
            <a:solidFill>
              <a:schemeClr val="tx1"/>
            </a:solidFill>
          </a:ln>
          <a:effectLst>
            <a:glow rad="508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Explosion 1 9"/>
          <p:cNvSpPr/>
          <p:nvPr/>
        </p:nvSpPr>
        <p:spPr>
          <a:xfrm>
            <a:off x="11469319" y="1117489"/>
            <a:ext cx="370703" cy="370703"/>
          </a:xfrm>
          <a:prstGeom prst="irregularSeal1">
            <a:avLst/>
          </a:prstGeom>
          <a:solidFill>
            <a:srgbClr val="0052F6"/>
          </a:solidFill>
          <a:ln>
            <a:solidFill>
              <a:schemeClr val="tx1"/>
            </a:solidFill>
          </a:ln>
          <a:effectLst>
            <a:glow rad="50800">
              <a:srgbClr val="CCCC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Explosion 1 10"/>
          <p:cNvSpPr/>
          <p:nvPr/>
        </p:nvSpPr>
        <p:spPr>
          <a:xfrm>
            <a:off x="11295926" y="1611902"/>
            <a:ext cx="517826" cy="601362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>
            <a:glow rad="63500">
              <a:srgbClr val="FF99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Explosion 1 11"/>
          <p:cNvSpPr/>
          <p:nvPr/>
        </p:nvSpPr>
        <p:spPr>
          <a:xfrm>
            <a:off x="10972738" y="2452127"/>
            <a:ext cx="914400" cy="914400"/>
          </a:xfrm>
          <a:prstGeom prst="irregularSeal1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Explosion 1 12"/>
          <p:cNvSpPr/>
          <p:nvPr/>
        </p:nvSpPr>
        <p:spPr>
          <a:xfrm>
            <a:off x="10655559" y="3877559"/>
            <a:ext cx="1408923" cy="1509990"/>
          </a:xfrm>
          <a:prstGeom prst="irregularSeal1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effectLst>
            <a:glow rad="127000">
              <a:srgbClr val="9966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8" descr="C:\Users\Rae\Desktop\Art on Desktop\white man clip art\3d white people\check mar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926" y="4505959"/>
            <a:ext cx="1114425" cy="111442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3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1000">
              <a:srgbClr val="00CC00"/>
            </a:gs>
            <a:gs pos="100000">
              <a:srgbClr val="7764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260648"/>
            <a:ext cx="11665296" cy="640871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 lnSpcReduction="10000"/>
            <a:sp3d extrusionH="57150">
              <a:bevelT h="25400" prst="softRound"/>
            </a:sp3d>
          </a:bodyPr>
          <a:lstStyle/>
          <a:p>
            <a:pPr marL="1554480" lvl="8">
              <a:buClr>
                <a:srgbClr val="56C5FF"/>
              </a:buClr>
            </a:pPr>
            <a:r>
              <a:rPr lang="en-CA" sz="8800" dirty="0">
                <a:gradFill>
                  <a:gsLst>
                    <a:gs pos="23000">
                      <a:srgbClr val="FFFF00"/>
                    </a:gs>
                    <a:gs pos="49000">
                      <a:srgbClr val="56C5FF">
                        <a:lumMod val="75000"/>
                      </a:srgbClr>
                    </a:gs>
                    <a:gs pos="80000">
                      <a:srgbClr val="00FF00"/>
                    </a:gs>
                  </a:gsLst>
                  <a:lin ang="5400000" scaled="1"/>
                </a:gradFill>
              </a:rPr>
              <a:t>		</a:t>
            </a:r>
            <a:r>
              <a:rPr lang="en-CA" sz="88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56C5FF">
                        <a:lumMod val="75000"/>
                      </a:srgbClr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Georgia" panose="02040502050405020303" pitchFamily="18" charset="0"/>
              </a:rPr>
              <a:t>Shaneh</a:t>
            </a:r>
            <a:r>
              <a:rPr lang="en-CA" sz="8800" dirty="0">
                <a:solidFill>
                  <a:prstClr val="white"/>
                </a:solidFill>
              </a:rPr>
              <a:t>  </a:t>
            </a:r>
          </a:p>
          <a:p>
            <a:pPr marL="684000" lvl="8">
              <a:buClr>
                <a:srgbClr val="56C5FF"/>
              </a:buClr>
            </a:pPr>
            <a:r>
              <a:rPr lang="en-US" sz="2800" b="1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 err="1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Gesenius</a:t>
            </a:r>
            <a:r>
              <a:rPr lang="en-US" sz="2800" b="1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Hebrew – </a:t>
            </a:r>
            <a:r>
              <a:rPr lang="en-US" sz="2800" b="1" dirty="0" err="1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Chaldee</a:t>
            </a:r>
            <a:r>
              <a:rPr lang="en-US" sz="2800" b="1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Lexicon</a:t>
            </a:r>
            <a:r>
              <a:rPr lang="en-US" sz="2800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definitions of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[8141] </a:t>
            </a:r>
            <a:b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ה</a:t>
            </a:r>
            <a:r>
              <a:rPr lang="en-US" sz="1600" baseline="-25000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נ</a:t>
            </a:r>
            <a:r>
              <a:rPr lang="en-US" sz="1600" baseline="-25000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srgbClr val="66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ש</a:t>
            </a:r>
            <a:r>
              <a:rPr lang="en-US" sz="2800" dirty="0" smtClean="0">
                <a:noFill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(shaneh)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000" b="1" u="dash" cap="none" dirty="0" smtClean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of the course of the </a:t>
            </a:r>
            <a:r>
              <a:rPr lang="en-US" sz="2800" b="1" u="dash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9966FF"/>
                  </a:glow>
                </a:effectLst>
                <a:uFill>
                  <a:solidFill>
                    <a:srgbClr val="FF3399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9966FF"/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 </a:t>
            </a:r>
            <a:endParaRPr lang="en-US" sz="2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cap="none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Let’s </a:t>
            </a: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</a:t>
            </a:r>
            <a:r>
              <a:rPr lang="en-US" sz="2800" cap="none" dirty="0" smtClean="0">
                <a:solidFill>
                  <a:srgbClr val="0052F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Yahuah’s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Scripturally recorded parameters </a:t>
            </a: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circle!</a:t>
            </a:r>
            <a:endParaRPr lang="en-US" sz="2800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cap="none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i="1" cap="none" dirty="0" smtClean="0">
                <a:solidFill>
                  <a:srgbClr val="00808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Eccl </a:t>
            </a:r>
            <a:r>
              <a:rPr lang="en-US" sz="2800" b="1" i="1" cap="none" dirty="0">
                <a:solidFill>
                  <a:srgbClr val="00808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1:5 </a:t>
            </a:r>
            <a:r>
              <a:rPr lang="en-US" sz="2800" b="1" i="1" cap="none" dirty="0" smtClean="0">
                <a:solidFill>
                  <a:srgbClr val="00808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 also rises and hurries back </a:t>
            </a:r>
            <a:r>
              <a:rPr lang="en-US" sz="2800" b="1" cap="none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place where </a:t>
            </a:r>
            <a:r>
              <a:rPr lang="en-US" sz="2800" b="1" cap="none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arose</a:t>
            </a:r>
            <a:r>
              <a:rPr lang="en-US" sz="2800" b="1" cap="none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r>
              <a:rPr lang="en-US" sz="2800" cap="none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US" sz="1400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HalleluYah</a:t>
            </a:r>
            <a:r>
              <a:rPr lang="en-US" sz="14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Scriptures</a:t>
            </a: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CA" sz="2800" cap="none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2" name="Notched Right Arrow 1"/>
          <p:cNvSpPr/>
          <p:nvPr/>
        </p:nvSpPr>
        <p:spPr>
          <a:xfrm>
            <a:off x="376518" y="522714"/>
            <a:ext cx="2603349" cy="871608"/>
          </a:xfrm>
          <a:prstGeom prst="notchedRightArrow">
            <a:avLst>
              <a:gd name="adj1" fmla="val 32854"/>
              <a:gd name="adj2" fmla="val 174930"/>
            </a:avLst>
          </a:prstGeom>
          <a:gradFill>
            <a:gsLst>
              <a:gs pos="39000">
                <a:schemeClr val="accent6">
                  <a:lumMod val="60000"/>
                  <a:lumOff val="40000"/>
                </a:schemeClr>
              </a:gs>
              <a:gs pos="48000">
                <a:srgbClr val="9999FF"/>
              </a:gs>
              <a:gs pos="80000">
                <a:srgbClr val="00FF00"/>
              </a:gs>
            </a:gsLst>
            <a:lin ang="5400000" scaled="1"/>
          </a:gradFill>
          <a:ln w="57150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63352" y="2818503"/>
            <a:ext cx="11665296" cy="1494864"/>
          </a:xfrm>
          <a:prstGeom prst="rect">
            <a:avLst/>
          </a:prstGeom>
          <a:gradFill>
            <a:gsLst>
              <a:gs pos="41000">
                <a:srgbClr val="00CC00"/>
              </a:gs>
              <a:gs pos="54000">
                <a:srgbClr val="7764EA"/>
              </a:gs>
            </a:gsLst>
            <a:lin ang="5400000" scaled="0"/>
          </a:gra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or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changes of seasons, as Spring, Summer,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Autumn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Winter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annus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u="dash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  <a:uFill>
                  <a:solidFill>
                    <a:srgbClr val="FF339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n-US" sz="4000" b="1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dash" dirty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  <a:uFill>
                  <a:solidFill>
                    <a:srgbClr val="FF339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DENOTES</a:t>
            </a:r>
            <a:r>
              <a:rPr lang="en-US" sz="4000" b="1" dirty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dash" dirty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  <a:uFill>
                  <a:solidFill>
                    <a:srgbClr val="FF339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CIRCLE</a:t>
            </a:r>
            <a:r>
              <a:rPr lang="en-US" sz="4000" b="1" dirty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0256271" y="4498911"/>
            <a:ext cx="1762897" cy="1425146"/>
          </a:xfrm>
          <a:prstGeom prst="wedgeEllipseCallout">
            <a:avLst>
              <a:gd name="adj1" fmla="val -41970"/>
              <a:gd name="adj2" fmla="val -72397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effectLst>
                  <a:glow rad="127000">
                    <a:schemeClr val="accent6">
                      <a:lumMod val="75000"/>
                    </a:schemeClr>
                  </a:glow>
                </a:effectLst>
              </a:rPr>
              <a:t>360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11476454" y="4923322"/>
            <a:ext cx="373225" cy="33247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o</a:t>
            </a:r>
            <a:endParaRPr lang="en-CA" sz="2400" dirty="0"/>
          </a:p>
        </p:txBody>
      </p:sp>
      <p:sp>
        <p:nvSpPr>
          <p:cNvPr id="8" name="Rectangle 7"/>
          <p:cNvSpPr/>
          <p:nvPr/>
        </p:nvSpPr>
        <p:spPr>
          <a:xfrm>
            <a:off x="8768477" y="641811"/>
            <a:ext cx="2125363" cy="633414"/>
          </a:xfrm>
          <a:prstGeom prst="rect">
            <a:avLst/>
          </a:prstGeom>
          <a:solidFill>
            <a:srgbClr val="EF7CF8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 smtClean="0">
                <a:solidFill>
                  <a:srgbClr val="002060"/>
                </a:solidFill>
              </a:rPr>
              <a:t>continued</a:t>
            </a:r>
            <a:endParaRPr lang="en-C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tx1">
                <a:lumMod val="50000"/>
                <a:lumOff val="50000"/>
                <a:alpha val="78000"/>
              </a:schemeClr>
            </a:gs>
            <a:gs pos="29000">
              <a:schemeClr val="tx1">
                <a:lumMod val="0"/>
              </a:schemeClr>
            </a:gs>
            <a:gs pos="90000">
              <a:srgbClr val="663300">
                <a:alpha val="5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547" y="158620"/>
            <a:ext cx="11318033" cy="6540760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7200" cap="none" dirty="0" smtClean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Does the Moon </a:t>
            </a:r>
            <a:br>
              <a:rPr lang="en-CA" sz="7200" cap="none" dirty="0" smtClean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en-CA" sz="7200" b="1" i="1" u="sng" cap="none" dirty="0" smtClean="0">
                <a:ln w="19050">
                  <a:solidFill>
                    <a:srgbClr val="002060"/>
                  </a:solidFill>
                </a:ln>
                <a:gradFill>
                  <a:gsLst>
                    <a:gs pos="54000">
                      <a:srgbClr val="00FFFF"/>
                    </a:gs>
                    <a:gs pos="28000">
                      <a:srgbClr val="FFFF00"/>
                    </a:gs>
                    <a:gs pos="84000">
                      <a:srgbClr val="FF00FF"/>
                    </a:gs>
                  </a:gsLst>
                  <a:lin ang="5400000" scaled="0"/>
                </a:gradFill>
                <a:latin typeface="Georgia" panose="02040502050405020303" pitchFamily="18" charset="0"/>
              </a:rPr>
              <a:t>EVER</a:t>
            </a:r>
            <a:r>
              <a:rPr lang="en-CA" sz="7200" cap="none" dirty="0" smtClean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CA" sz="7200" cap="none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</a:t>
            </a:r>
            <a:r>
              <a:rPr lang="en-CA" sz="7200" cap="none" dirty="0" smtClean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eturn back to its original place of commencement on either </a:t>
            </a:r>
            <a:r>
              <a:rPr lang="en-CA" sz="7200" b="1" cap="none" dirty="0" smtClean="0">
                <a:ln w="19050">
                  <a:solidFill>
                    <a:srgbClr val="00FF00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360</a:t>
            </a:r>
            <a:r>
              <a:rPr lang="en-CA" sz="7200" cap="none" dirty="0" smtClean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or </a:t>
            </a:r>
            <a:r>
              <a:rPr lang="en-CA" sz="7200" b="1" cap="none" dirty="0" smtClean="0">
                <a:ln w="19050">
                  <a:solidFill>
                    <a:srgbClr val="00FF00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365</a:t>
            </a:r>
            <a:r>
              <a:rPr lang="en-CA" sz="7200" cap="none" dirty="0" smtClean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days?</a:t>
            </a:r>
            <a:endParaRPr lang="en-CA" sz="7200" cap="none" dirty="0">
              <a:ln w="19050">
                <a:solidFill>
                  <a:srgbClr val="00206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80577" y="6562300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>
                <a:solidFill>
                  <a:schemeClr val="bg1"/>
                </a:solidFill>
              </a:rPr>
              <a:pPr/>
              <a:t>16</a:t>
            </a:fld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260648"/>
            <a:ext cx="11665297" cy="6408712"/>
          </a:xfrm>
          <a:gradFill>
            <a:gsLst>
              <a:gs pos="69000">
                <a:srgbClr val="FFFF00">
                  <a:lumMod val="28000"/>
                  <a:lumOff val="72000"/>
                </a:srgbClr>
              </a:gs>
              <a:gs pos="7000">
                <a:srgbClr val="009999"/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62500" lnSpcReduction="20000"/>
            <a:sp3d extrusionH="57150">
              <a:bevelT w="38100" h="38100"/>
            </a:sp3d>
          </a:bodyPr>
          <a:lstStyle/>
          <a:p>
            <a:r>
              <a:rPr lang="en-CA" sz="4500" b="1" cap="none" dirty="0">
                <a:solidFill>
                  <a:srgbClr val="002060"/>
                </a:solidFill>
                <a:latin typeface="Calibri" panose="020F0502020204030204" pitchFamily="34" charset="0"/>
              </a:rPr>
              <a:t>Genesis 1:14 </a:t>
            </a:r>
            <a:r>
              <a:rPr lang="en-CA" sz="4500" cap="none" dirty="0">
                <a:solidFill>
                  <a:srgbClr val="002060"/>
                </a:solidFill>
                <a:latin typeface="Calibri" panose="020F0502020204030204" pitchFamily="34" charset="0"/>
              </a:rPr>
              <a:t> –  </a:t>
            </a:r>
            <a:r>
              <a:rPr lang="en-CA" sz="4000" b="1" cap="none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27000">
                    <a:srgbClr val="9966FF"/>
                  </a:glow>
                </a:effectLst>
                <a:latin typeface="Arial Black" panose="020B0A04020102020204" pitchFamily="34" charset="0"/>
              </a:rPr>
              <a:t>YEARS!       </a:t>
            </a:r>
            <a:r>
              <a:rPr lang="en-CA" sz="40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27000">
                    <a:srgbClr val="9966FF"/>
                  </a:glow>
                </a:effectLst>
                <a:latin typeface="Arial Black" panose="020B0A04020102020204" pitchFamily="34" charset="0"/>
              </a:rPr>
              <a:t>  		  </a:t>
            </a:r>
            <a:r>
              <a:rPr lang="en-CA" sz="8800" b="1" i="1" dirty="0" err="1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56C5FF">
                        <a:lumMod val="75000"/>
                      </a:srgbClr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Georgia" panose="02040502050405020303" pitchFamily="18" charset="0"/>
              </a:rPr>
              <a:t>Shaneh</a:t>
            </a:r>
            <a:r>
              <a:rPr lang="en-CA" sz="8800" dirty="0">
                <a:solidFill>
                  <a:prstClr val="white"/>
                </a:solidFill>
              </a:rPr>
              <a:t>   </a:t>
            </a:r>
            <a:r>
              <a:rPr lang="en-CA" sz="3200" dirty="0">
                <a:solidFill>
                  <a:prstClr val="white"/>
                </a:solidFill>
              </a:rPr>
              <a:t/>
            </a:r>
            <a:br>
              <a:rPr lang="en-CA" sz="3200" dirty="0">
                <a:solidFill>
                  <a:prstClr val="white"/>
                </a:solidFill>
              </a:rPr>
            </a:br>
            <a:r>
              <a:rPr lang="en-US" sz="4600" u="dash" dirty="0" smtClean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4600" u="dash" dirty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course of the</a:t>
            </a:r>
            <a:r>
              <a:rPr lang="en-US" sz="4600" dirty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uFill>
                  <a:solidFill>
                    <a:srgbClr val="FF3399"/>
                  </a:solidFill>
                </a:u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3399"/>
                  </a:solidFill>
                </a:u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en-US" sz="4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4600" dirty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</a:p>
          <a:p>
            <a:r>
              <a:rPr lang="en-CA" sz="3200" dirty="0">
                <a:solidFill>
                  <a:schemeClr val="bg2"/>
                </a:solidFill>
              </a:rPr>
              <a:t>    </a:t>
            </a:r>
            <a:r>
              <a:rPr lang="en-CA" sz="4600" dirty="0">
                <a:solidFill>
                  <a:srgbClr val="002060"/>
                </a:solidFill>
                <a:latin typeface="Arial Black" panose="020B0A04020102020204" pitchFamily="34" charset="0"/>
              </a:rPr>
              <a:t>Point #1 - </a:t>
            </a:r>
            <a:r>
              <a:rPr lang="en-CA" sz="4600" dirty="0">
                <a:solidFill>
                  <a:schemeClr val="bg2"/>
                </a:solidFill>
              </a:rPr>
              <a:t>	</a:t>
            </a:r>
            <a:r>
              <a:rPr lang="en-US" sz="4600" b="1" dirty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en-US" sz="4600" b="1" dirty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US" sz="4600" b="1" u="sng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4600" b="1" dirty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MOON</a:t>
            </a:r>
            <a:r>
              <a:rPr lang="en-US" sz="4600" b="1" dirty="0" smtClean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600" b="1" dirty="0">
              <a:ln>
                <a:solidFill>
                  <a:schemeClr val="bg2"/>
                </a:solidFill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cap="none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cap="none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i="1" cap="none" dirty="0" smtClean="0">
                <a:solidFill>
                  <a:srgbClr val="009999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Eccl 1:5  </a:t>
            </a:r>
            <a:r>
              <a:rPr lang="en-US" sz="4000" i="1" cap="none" dirty="0" smtClean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makes it clear that a circle starts at one point, travels 360° and returns 	 </a:t>
            </a:r>
            <a:r>
              <a:rPr lang="en-US" sz="4000" b="1" i="1" u="sng" cap="none" dirty="0" smtClean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very point of origin</a:t>
            </a:r>
            <a:r>
              <a:rPr lang="en-US" sz="4000" i="1" cap="none" dirty="0" smtClean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000" i="1" cap="none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another witness for the sun?  </a:t>
            </a:r>
            <a:r>
              <a:rPr lang="en-US" sz="3600" cap="none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algn="l"/>
            <a:r>
              <a:rPr lang="en-US" sz="4500" b="1" i="1" cap="none" dirty="0">
                <a:solidFill>
                  <a:srgbClr val="00808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 19:6  </a:t>
            </a:r>
            <a:r>
              <a:rPr lang="en-US" sz="4500" cap="non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rising is </a:t>
            </a:r>
            <a:r>
              <a:rPr lang="en-US" sz="4500" i="1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one end </a:t>
            </a:r>
            <a:r>
              <a:rPr lang="en-US" sz="4500" cap="non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4500" cap="none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shamayim</a:t>
            </a:r>
            <a:r>
              <a:rPr lang="en-US" sz="4500" cap="non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(heavens), </a:t>
            </a:r>
            <a:r>
              <a:rPr lang="en-US" sz="4500" i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    </a:t>
            </a:r>
            <a:br>
              <a:rPr lang="en-US" sz="4500" i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500" i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and its circuit to the </a:t>
            </a:r>
            <a:r>
              <a:rPr lang="en-US" sz="4500" i="1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end.</a:t>
            </a:r>
            <a:r>
              <a:rPr lang="en-US" sz="4500" cap="non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cap="none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cap="none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200" i="1" cap="none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HalleluYah </a:t>
            </a:r>
            <a:r>
              <a:rPr lang="en-US" sz="2200" i="1" cap="none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Scriptures</a:t>
            </a:r>
          </a:p>
          <a:p>
            <a:pPr algn="l"/>
            <a:r>
              <a:rPr lang="en-US" sz="4500" cap="none" dirty="0" smtClean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Scriptures </a:t>
            </a:r>
            <a:r>
              <a:rPr lang="en-US" sz="4500" cap="none" dirty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declare a </a:t>
            </a:r>
            <a:r>
              <a:rPr lang="en-US" sz="4500" u="sng" cap="none" dirty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</a:t>
            </a:r>
            <a:r>
              <a:rPr lang="en-US" sz="4500" u="sng" cap="none" dirty="0" smtClean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r>
              <a:rPr lang="en-US" sz="4500" cap="none" dirty="0" smtClean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cap="none" dirty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4500" cap="none" dirty="0" smtClean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of origin to point of origin! </a:t>
            </a:r>
            <a:r>
              <a:rPr lang="en-US" sz="4500" cap="none" dirty="0" smtClean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500" cap="none" dirty="0" smtClean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500" cap="none" dirty="0" smtClean="0">
                <a:solidFill>
                  <a:srgbClr val="99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moon accomplish this task </a:t>
            </a:r>
            <a:r>
              <a:rPr lang="en-US" sz="45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discrepanc</a:t>
            </a:r>
            <a:r>
              <a:rPr lang="en-US" sz="4500" b="1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y?   </a:t>
            </a:r>
            <a:endParaRPr lang="en-CA" sz="4500" b="1" cap="none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2" name="Notched Right Arrow 1"/>
          <p:cNvSpPr/>
          <p:nvPr/>
        </p:nvSpPr>
        <p:spPr>
          <a:xfrm>
            <a:off x="5213487" y="720831"/>
            <a:ext cx="2077380" cy="653951"/>
          </a:xfrm>
          <a:prstGeom prst="notchedRightArrow">
            <a:avLst>
              <a:gd name="adj1" fmla="val 32854"/>
              <a:gd name="adj2" fmla="val 99323"/>
            </a:avLst>
          </a:prstGeom>
          <a:gradFill>
            <a:gsLst>
              <a:gs pos="39000">
                <a:schemeClr val="accent6">
                  <a:lumMod val="60000"/>
                  <a:lumOff val="40000"/>
                </a:schemeClr>
              </a:gs>
              <a:gs pos="48000">
                <a:srgbClr val="9999FF"/>
              </a:gs>
              <a:gs pos="80000">
                <a:srgbClr val="00FF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63353" y="2396218"/>
            <a:ext cx="11665296" cy="804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rgbClr val="56C5FF"/>
              </a:buClr>
              <a:buSzPct val="100000"/>
            </a:pPr>
            <a:r>
              <a:rPr lang="en-US" sz="2800" spc="200" dirty="0">
                <a:solidFill>
                  <a:srgbClr val="0010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of the changes of seasons, as Spring, Summer, Autumn, Winter; </a:t>
            </a:r>
            <a:r>
              <a:rPr lang="en-US" sz="2800" b="1" spc="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the </a:t>
            </a:r>
            <a:r>
              <a:rPr lang="en-US" sz="2800" b="1" spc="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</a:t>
            </a:r>
            <a:r>
              <a:rPr lang="en-US" sz="2800" b="1" spc="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spc="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annus</a:t>
            </a:r>
            <a:r>
              <a:rPr lang="en-US" sz="2800" b="1" i="1" spc="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u="dash" spc="200" dirty="0">
                <a:solidFill>
                  <a:srgbClr val="001027"/>
                </a:solidFill>
                <a:uFill>
                  <a:solidFill>
                    <a:srgbClr val="FF339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en-US" sz="2800" spc="200" dirty="0">
                <a:solidFill>
                  <a:srgbClr val="0010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dash" spc="200" dirty="0">
                <a:solidFill>
                  <a:srgbClr val="001027"/>
                </a:solidFill>
                <a:uFill>
                  <a:solidFill>
                    <a:srgbClr val="FF339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denotes</a:t>
            </a:r>
            <a:r>
              <a:rPr lang="en-US" sz="2800" spc="200" dirty="0">
                <a:solidFill>
                  <a:srgbClr val="00102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dash" spc="200" dirty="0">
                <a:solidFill>
                  <a:srgbClr val="001027"/>
                </a:solidFill>
                <a:uFill>
                  <a:solidFill>
                    <a:srgbClr val="FF339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spc="200" dirty="0">
                <a:solidFill>
                  <a:srgbClr val="001027"/>
                </a:solidFill>
                <a:uFill>
                  <a:solidFill>
                    <a:srgbClr val="FF3399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spc="200" dirty="0">
                <a:solidFill>
                  <a:srgbClr val="001027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FF3399"/>
                  </a:solidFill>
                </a:u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CIRCLE</a:t>
            </a:r>
            <a:r>
              <a:rPr lang="en-US" sz="2800" b="1" spc="200" dirty="0">
                <a:solidFill>
                  <a:srgbClr val="001027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urved Left Arrow 5"/>
          <p:cNvSpPr/>
          <p:nvPr/>
        </p:nvSpPr>
        <p:spPr>
          <a:xfrm>
            <a:off x="9825866" y="1422628"/>
            <a:ext cx="1552614" cy="960249"/>
          </a:xfrm>
          <a:prstGeom prst="curvedLeftArrow">
            <a:avLst>
              <a:gd name="adj1" fmla="val 25000"/>
              <a:gd name="adj2" fmla="val 50000"/>
              <a:gd name="adj3" fmla="val 62896"/>
            </a:avLst>
          </a:prstGeom>
          <a:gradFill>
            <a:gsLst>
              <a:gs pos="69000">
                <a:srgbClr val="FFFF00">
                  <a:lumMod val="28000"/>
                  <a:lumOff val="72000"/>
                </a:srgbClr>
              </a:gs>
              <a:gs pos="7000">
                <a:schemeClr val="accent1">
                  <a:lumMod val="75000"/>
                </a:schemeClr>
              </a:gs>
            </a:gsLst>
            <a:lin ang="5400000" scaled="0"/>
          </a:gradFill>
          <a:ln w="28575">
            <a:solidFill>
              <a:srgbClr val="00FFFF"/>
            </a:solidFill>
          </a:ln>
          <a:effectLst>
            <a:glow rad="127000">
              <a:srgbClr val="7764EA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49918"/>
            <a:ext cx="11665296" cy="6597352"/>
          </a:xfrm>
          <a:gradFill>
            <a:gsLst>
              <a:gs pos="0">
                <a:srgbClr val="009999">
                  <a:alpha val="32000"/>
                </a:srgbClr>
              </a:gs>
              <a:gs pos="100000">
                <a:srgbClr val="FF0000">
                  <a:alpha val="23000"/>
                </a:srgb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Autofit/>
            <a:sp3d extrusionH="57150">
              <a:bevelT h="25400" prst="softRound"/>
            </a:sp3d>
          </a:bodyPr>
          <a:lstStyle/>
          <a:p>
            <a:r>
              <a:rPr lang="en-US" sz="30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declares </a:t>
            </a:r>
            <a:r>
              <a:rPr lang="en-US" sz="30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000" b="1" i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circle </a:t>
            </a:r>
            <a:r>
              <a:rPr lang="en-US" sz="30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3000" b="1" cap="none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360 degrees! </a:t>
            </a:r>
          </a:p>
          <a:p>
            <a:pPr algn="l"/>
            <a:r>
              <a:rPr lang="en-US" sz="30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note here that once the sun has completed its full circuit, it is then seen in the </a:t>
            </a:r>
            <a:r>
              <a:rPr lang="en-US" sz="3000" b="1" i="1" u="sng" cap="none" dirty="0" smtClean="0">
                <a:solidFill>
                  <a:srgbClr val="002060"/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location</a:t>
            </a:r>
            <a:r>
              <a:rPr lang="en-US" sz="3000" b="1" i="1" cap="none" dirty="0" smtClean="0">
                <a:solidFill>
                  <a:srgbClr val="002060"/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0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000" b="1" u="sng" cap="none" dirty="0" err="1">
                <a:gradFill>
                  <a:gsLst>
                    <a:gs pos="54000">
                      <a:srgbClr val="0052F6"/>
                    </a:gs>
                    <a:gs pos="77000">
                      <a:srgbClr val="9966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Mazzaroth</a:t>
            </a:r>
            <a:r>
              <a:rPr lang="en-US" sz="3000" b="1" cap="none" dirty="0">
                <a:gradFill>
                  <a:gsLst>
                    <a:gs pos="54000">
                      <a:srgbClr val="0052F6"/>
                    </a:gs>
                    <a:gs pos="77000">
                      <a:srgbClr val="9966FF"/>
                    </a:gs>
                  </a:gsLst>
                  <a:lin ang="5400000" scaled="0"/>
                </a:gra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where it once started</a:t>
            </a:r>
            <a:r>
              <a:rPr lang="en-US" sz="30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000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</a:t>
            </a:r>
            <a:r>
              <a:rPr lang="en-US" sz="2800" b="1" cap="none" dirty="0" smtClean="0">
                <a:solidFill>
                  <a:srgbClr val="0052F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Yahuah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designate a very specific time </a:t>
            </a: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year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u="sng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base</a:t>
            </a: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– </a:t>
            </a:r>
            <a:b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OF ORIGIN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</a:t>
            </a:r>
            <a:r>
              <a:rPr lang="en-US" sz="2800" b="1" u="sng" cap="none" dirty="0" smtClean="0">
                <a:solidFill>
                  <a:schemeClr val="bg1"/>
                </a:solidFill>
                <a:effectLst>
                  <a:glow rad="127000">
                    <a:srgbClr val="9999FF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TABERNACLE</a:t>
            </a:r>
            <a:r>
              <a:rPr lang="en-US" sz="2800" cap="none" dirty="0" smtClean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cap="none" dirty="0" smtClean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(Ps </a:t>
            </a:r>
            <a:r>
              <a:rPr lang="en-US" sz="2800" cap="none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19:4c)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8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sun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2800" b="1" i="1" cap="none" dirty="0" smtClean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cap="none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60000"/>
              </a:lnSpc>
            </a:pPr>
            <a:r>
              <a:rPr lang="en-US" sz="2800" b="1" i="1" cap="none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i="1" cap="none" dirty="0" smtClean="0">
                <a:solidFill>
                  <a:srgbClr val="7764EA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points of reckoning </a:t>
            </a:r>
            <a:r>
              <a:rPr lang="en-US" sz="2800" b="1" i="1" cap="none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 two Tequfah: </a:t>
            </a:r>
            <a:br>
              <a:rPr lang="en-US" sz="2800" b="1" i="1" cap="none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i="1" cap="none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i="1" cap="none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i="1" cap="none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Spring </a:t>
            </a:r>
            <a:r>
              <a:rPr lang="en-US" sz="3200" b="1" i="1" cap="none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i="1" cap="none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equfah</a:t>
            </a:r>
            <a:r>
              <a:rPr lang="en-US" sz="3200" b="1" i="1" cap="none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cap="none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800" b="1" i="1" cap="none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cap="none" dirty="0" smtClean="0">
                <a:ln>
                  <a:solidFill>
                    <a:srgbClr val="EF7CF8"/>
                  </a:solidFill>
                </a:ln>
                <a:solidFill>
                  <a:srgbClr val="9933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i="1" cap="none" dirty="0" smtClean="0">
                <a:ln>
                  <a:solidFill>
                    <a:srgbClr val="EF7CF8"/>
                  </a:solidFill>
                </a:ln>
                <a:solidFill>
                  <a:srgbClr val="9933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Autumn </a:t>
            </a:r>
            <a:r>
              <a:rPr lang="en-US" sz="3200" b="1" i="1" cap="none" dirty="0" err="1">
                <a:ln>
                  <a:solidFill>
                    <a:srgbClr val="EF7CF8"/>
                  </a:solidFill>
                </a:ln>
                <a:solidFill>
                  <a:srgbClr val="9933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i="1" cap="none" dirty="0" err="1" smtClean="0">
                <a:ln>
                  <a:solidFill>
                    <a:srgbClr val="EF7CF8"/>
                  </a:solidFill>
                </a:ln>
                <a:solidFill>
                  <a:srgbClr val="9933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equfah</a:t>
            </a:r>
            <a:r>
              <a:rPr lang="en-US" sz="3200" b="1" i="1" cap="none" dirty="0" smtClean="0">
                <a:ln>
                  <a:solidFill>
                    <a:srgbClr val="EF7CF8"/>
                  </a:solidFill>
                </a:ln>
                <a:solidFill>
                  <a:srgbClr val="9933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{equinox}!</a:t>
            </a:r>
            <a:endParaRPr lang="en-US" sz="2800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263352" y="3491106"/>
            <a:ext cx="11665296" cy="1724705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60000"/>
                  <a:lumOff val="40000"/>
                </a:schemeClr>
              </a:gs>
              <a:gs pos="100000">
                <a:srgbClr val="FF9900">
                  <a:alpha val="3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0099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800" b="1" cap="all" dirty="0" smtClean="0">
                <a:solidFill>
                  <a:srgbClr val="800000"/>
                </a:solidFill>
                <a:latin typeface="Georgia" panose="02040502050405020303" pitchFamily="18" charset="0"/>
              </a:rPr>
              <a:t>P</a:t>
            </a:r>
            <a:r>
              <a:rPr lang="en-US" sz="2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s</a:t>
            </a:r>
            <a:r>
              <a:rPr lang="en-US" sz="2800" b="1" cap="all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en-US" sz="2800" b="1" cap="all" dirty="0">
                <a:solidFill>
                  <a:srgbClr val="800000"/>
                </a:solidFill>
                <a:latin typeface="Georgia" panose="02040502050405020303" pitchFamily="18" charset="0"/>
              </a:rPr>
              <a:t>19:4</a:t>
            </a:r>
            <a:r>
              <a:rPr lang="en-US" sz="2800" cap="all" dirty="0">
                <a:solidFill>
                  <a:prstClr val="black"/>
                </a:solidFill>
                <a:latin typeface="Georgia" panose="02040502050405020303" pitchFamily="18" charset="0"/>
              </a:rPr>
              <a:t>    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Their line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latin typeface="Georgia" panose="02040502050405020303" pitchFamily="18" charset="0"/>
              </a:rPr>
              <a:t>[the Mazzaroth] 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has gone out through all the </a:t>
            </a:r>
            <a:r>
              <a:rPr lang="en-US" sz="2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br>
              <a:rPr lang="en-US" sz="2800" i="1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 earth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, and their words to the end of the world</a:t>
            </a:r>
            <a:r>
              <a:rPr lang="en-US" sz="2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.  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In them he set up </a:t>
            </a:r>
            <a:b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			</a:t>
            </a:r>
            <a:r>
              <a:rPr lang="en-US" sz="2800" b="1" i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A TENT 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[a Tabernacle] </a:t>
            </a:r>
            <a:r>
              <a:rPr lang="en-US" sz="2800" b="1" i="1" dirty="0">
                <a:solidFill>
                  <a:prstClr val="black"/>
                </a:solidFill>
                <a:latin typeface="Georgia" panose="02040502050405020303" pitchFamily="18" charset="0"/>
              </a:rPr>
              <a:t>FOR THE </a:t>
            </a:r>
            <a:r>
              <a:rPr lang="en-US" sz="2800" b="1" i="1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SUN …</a:t>
            </a:r>
            <a:endParaRPr lang="en-US" sz="2800" b="1" i="1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3156" y="5776559"/>
            <a:ext cx="2092411" cy="2718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b="1" dirty="0" smtClean="0">
                <a:solidFill>
                  <a:srgbClr val="00FF00"/>
                </a:solidFill>
              </a:rPr>
              <a:t>Normally – Mar 20 </a:t>
            </a:r>
            <a:endParaRPr lang="en-CA" b="1" dirty="0">
              <a:solidFill>
                <a:srgbClr val="00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4647" y="5776559"/>
            <a:ext cx="2092411" cy="2718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b="1" dirty="0" smtClean="0">
                <a:solidFill>
                  <a:srgbClr val="00FF00"/>
                </a:solidFill>
              </a:rPr>
              <a:t>Normally – Sept 23</a:t>
            </a:r>
            <a:endParaRPr lang="en-CA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accent1">
                <a:lumMod val="60000"/>
                <a:lumOff val="40000"/>
              </a:schemeClr>
            </a:gs>
            <a:gs pos="27000">
              <a:srgbClr val="7030A0">
                <a:alpha val="6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39" y="285133"/>
            <a:ext cx="11735005" cy="6265127"/>
          </a:xfrm>
          <a:gradFill>
            <a:gsLst>
              <a:gs pos="88000">
                <a:srgbClr val="009999">
                  <a:alpha val="32000"/>
                </a:srgbClr>
              </a:gs>
              <a:gs pos="29000">
                <a:srgbClr val="0052F6">
                  <a:alpha val="39000"/>
                </a:srgb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pPr algn="l"/>
            <a:endParaRPr lang="en-US" sz="32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</a:t>
            </a:r>
            <a:r>
              <a:rPr lang="en-US" sz="3200" b="1" cap="none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ABIB</a:t>
            </a:r>
            <a:r>
              <a:rPr lang="en-US" sz="3200" cap="none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ln w="3175">
                  <a:solidFill>
                    <a:schemeClr val="tx1"/>
                  </a:solidFill>
                </a:ln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{the greening} 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 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springtime </a:t>
            </a:r>
            <a:r>
              <a:rPr lang="en-US" sz="3200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(tequfah/equinox) 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US" sz="32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solidFill>
                  <a:srgbClr val="2606E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Yahuah</a:t>
            </a:r>
            <a:r>
              <a:rPr lang="en-US" sz="32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told </a:t>
            </a:r>
            <a:r>
              <a:rPr lang="en-US" sz="3200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Mosheh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was indeed the first month of the 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lang="en-US" sz="1800" b="1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(H8141)</a:t>
            </a:r>
            <a:r>
              <a:rPr lang="en-US" sz="3200" b="1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1800" b="1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Mosheh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trained in 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u="sng" cap="none" dirty="0" smtClean="0">
                <a:solidFill>
                  <a:srgbClr val="002060"/>
                </a:solidFill>
                <a:effectLst>
                  <a:glow rad="127000">
                    <a:srgbClr val="00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wisdom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3200" u="sng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Egypt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Pharaoh’s 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intention 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3200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Mosheh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would one day rule Egypt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cap="none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A</a:t>
            </a:r>
            <a:r>
              <a:rPr lang="en-US" sz="2800" i="1" cap="none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cts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r>
              <a:rPr lang="en-US" sz="2800" i="1" dirty="0">
                <a:ln>
                  <a:solidFill>
                    <a:schemeClr val="tx1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7:22</a:t>
            </a:r>
            <a:r>
              <a:rPr lang="en-US" sz="2800" i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	      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  <a:t>Moses was learned in all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  <a:t>the</a:t>
            </a:r>
          </a:p>
          <a:p>
            <a:pPr algn="l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  <a:t> </a:t>
            </a:r>
            <a:b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  <a:t>  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  <a:t>		and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663300"/>
                </a:solidFill>
                <a:latin typeface="Georgia" panose="02040502050405020303" pitchFamily="18" charset="0"/>
              </a:rPr>
              <a:t>was mighty in words and in deeds. </a:t>
            </a:r>
            <a:endParaRPr lang="en-US" sz="2800" cap="none" dirty="0" smtClean="0">
              <a:ln>
                <a:solidFill>
                  <a:schemeClr val="tx1"/>
                </a:solidFill>
              </a:ln>
              <a:solidFill>
                <a:srgbClr val="66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CA" sz="2800" cap="none" dirty="0">
              <a:solidFill>
                <a:srgbClr val="2606E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  <a:noFill/>
        </p:spPr>
        <p:txBody>
          <a:bodyPr/>
          <a:lstStyle/>
          <a:p>
            <a:fld id="{2A013F82-EE5E-44EE-A61D-E31C6657F26F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97578" y="4380540"/>
            <a:ext cx="11735005" cy="89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cap="all" dirty="0">
                <a:ln>
                  <a:solidFill>
                    <a:prstClr val="black"/>
                  </a:solidFill>
                </a:ln>
                <a:solidFill>
                  <a:srgbClr val="663300"/>
                </a:solidFill>
                <a:effectLst>
                  <a:glow rad="88900">
                    <a:srgbClr val="FF9900"/>
                  </a:glow>
                </a:effectLst>
                <a:latin typeface="Georgia" panose="02040502050405020303" pitchFamily="18" charset="0"/>
              </a:rPr>
              <a:t>wisdom of the Egyptians,</a:t>
            </a:r>
            <a:endParaRPr lang="en-CA" dirty="0"/>
          </a:p>
        </p:txBody>
      </p:sp>
      <p:pic>
        <p:nvPicPr>
          <p:cNvPr id="6" name="Picture 25" descr="C:\Users\Rae\Desktop\Art on Desktop\white man clip art\yellow-blue smiley faces\happy face cla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4462" y="2859400"/>
            <a:ext cx="1991134" cy="1401997"/>
          </a:xfrm>
          <a:prstGeom prst="ellipse">
            <a:avLst/>
          </a:prstGeom>
          <a:ln w="57150" cap="rnd">
            <a:solidFill>
              <a:srgbClr val="00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5900" y="4352864"/>
            <a:ext cx="3585882" cy="914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5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3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6000">
              <a:srgbClr val="9966FF"/>
            </a:gs>
            <a:gs pos="45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" y="5824915"/>
            <a:ext cx="12169126" cy="864096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  <a:sp3d extrusionH="57150">
              <a:bevelT w="38100" h="38100" prst="angle"/>
            </a:sp3d>
          </a:bodyPr>
          <a:lstStyle/>
          <a:p>
            <a:r>
              <a:rPr lang="it-IT" sz="48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it-IT" sz="4800" b="1" i="1" spc="3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accent2">
                      <a:lumMod val="60000"/>
                      <a:lumOff val="40000"/>
                    </a:schemeClr>
                  </a:glow>
                </a:effectLst>
                <a:latin typeface="Arial Black" panose="020B0A04020102020204" pitchFamily="34" charset="0"/>
              </a:rPr>
              <a:t>Genesis </a:t>
            </a:r>
            <a:r>
              <a:rPr lang="it-IT" sz="4800" b="1" i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88900">
                    <a:schemeClr val="accent2">
                      <a:lumMod val="60000"/>
                      <a:lumOff val="40000"/>
                    </a:schemeClr>
                  </a:glow>
                </a:effectLst>
                <a:latin typeface="Arial Black" panose="020B0A04020102020204" pitchFamily="34" charset="0"/>
              </a:rPr>
              <a:t>1:14?</a:t>
            </a:r>
            <a:endParaRPr lang="it-IT" sz="4800" b="1" i="1" spc="300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88900">
                  <a:schemeClr val="accent2">
                    <a:lumMod val="60000"/>
                    <a:lumOff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45" y="188640"/>
            <a:ext cx="11809311" cy="1456184"/>
          </a:xfrm>
          <a:prstGeom prst="rect">
            <a:avLst/>
          </a:prstGeom>
          <a:gradFill>
            <a:gsLst>
              <a:gs pos="11000">
                <a:schemeClr val="accent6">
                  <a:lumMod val="60000"/>
                  <a:lumOff val="40000"/>
                </a:schemeClr>
              </a:gs>
              <a:gs pos="77000">
                <a:srgbClr val="002060"/>
              </a:gs>
            </a:gsLst>
            <a:lin ang="5400000" scaled="0"/>
          </a:gradFill>
          <a:ln>
            <a:noFill/>
          </a:ln>
          <a:effectLst>
            <a:glow rad="228600">
              <a:srgbClr val="00206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7200" spc="100" dirty="0" smtClean="0">
                <a:solidFill>
                  <a:srgbClr val="00FFFF"/>
                </a:solidFill>
                <a:ea typeface="+mj-ea"/>
                <a:cs typeface="+mj-cs"/>
              </a:rPr>
              <a:t>Creation’s</a:t>
            </a:r>
            <a:r>
              <a:rPr lang="en-US" sz="9600" spc="100" dirty="0" smtClean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12000" b="1" u="sng" spc="100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Edwardian Script ITC" panose="030303020407070D0804" pitchFamily="66" charset="0"/>
                <a:ea typeface="+mj-ea"/>
                <a:cs typeface="+mj-cs"/>
              </a:rPr>
              <a:t>First</a:t>
            </a:r>
            <a:r>
              <a:rPr lang="en-CA" sz="10000" b="1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en-CA" sz="9600" b="1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en-US" sz="9600" b="1" spc="100" dirty="0" err="1">
                <a:ln w="19050">
                  <a:solidFill>
                    <a:srgbClr val="FFFF00"/>
                  </a:solidFill>
                </a:ln>
                <a:solidFill>
                  <a:srgbClr val="56C5FF">
                    <a:lumMod val="75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Tequfah</a:t>
            </a:r>
            <a:endParaRPr lang="en-CA" b="1" dirty="0">
              <a:ln>
                <a:solidFill>
                  <a:srgbClr val="FFFF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345" y="1788839"/>
            <a:ext cx="11899681" cy="4008645"/>
          </a:xfrm>
          <a:prstGeom prst="rect">
            <a:avLst/>
          </a:prstGeom>
          <a:gradFill>
            <a:gsLst>
              <a:gs pos="62000">
                <a:srgbClr val="9966FF"/>
              </a:gs>
              <a:gs pos="26000">
                <a:schemeClr val="tx1"/>
              </a:gs>
              <a:gs pos="43000">
                <a:srgbClr val="FFC000"/>
              </a:gs>
              <a:gs pos="97000">
                <a:srgbClr val="009999"/>
              </a:gs>
              <a:gs pos="80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377190" y="2216519"/>
            <a:ext cx="10789920" cy="306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i="1" dirty="0" smtClean="0">
                <a:ln w="57150">
                  <a:solidFill>
                    <a:srgbClr val="0052F6"/>
                  </a:solidFill>
                </a:ln>
                <a:solidFill>
                  <a:srgbClr val="00FFFF"/>
                </a:solidFill>
                <a:effectLst>
                  <a:glow rad="63500">
                    <a:srgbClr val="00CC00"/>
                  </a:glow>
                </a:effectLst>
                <a:latin typeface="Arial Black" panose="020B0A04020102020204" pitchFamily="34" charset="0"/>
              </a:rPr>
              <a:t>Who</a:t>
            </a:r>
            <a:r>
              <a:rPr lang="en-US" sz="8800" i="1" dirty="0" smtClean="0">
                <a:ln w="5715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rgbClr val="00CC00"/>
                  </a:glow>
                </a:effectLst>
                <a:latin typeface="Arial Black" panose="020B0A04020102020204" pitchFamily="34" charset="0"/>
              </a:rPr>
              <a:t> DECLARED  </a:t>
            </a:r>
            <a:r>
              <a:rPr lang="en-US" sz="6600" i="1" dirty="0" smtClean="0">
                <a:ln w="5715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rgbClr val="00CC00"/>
                  </a:glow>
                </a:effectLst>
                <a:latin typeface="Arial Black" panose="020B0A04020102020204" pitchFamily="34" charset="0"/>
              </a:rPr>
              <a:t>the</a:t>
            </a:r>
            <a:r>
              <a:rPr lang="en-US" sz="8800" i="1" dirty="0" smtClean="0">
                <a:ln w="5715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rgbClr val="00CC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8800" i="1" u="sng" dirty="0" smtClean="0">
                <a:ln w="57150">
                  <a:solidFill>
                    <a:srgbClr val="0052F6"/>
                  </a:solidFill>
                </a:ln>
                <a:solidFill>
                  <a:srgbClr val="00FFFF"/>
                </a:solidFill>
                <a:effectLst>
                  <a:glow rad="63500">
                    <a:srgbClr val="00CC00"/>
                  </a:glow>
                </a:effectLst>
                <a:latin typeface="Arial Black" panose="020B0A04020102020204" pitchFamily="34" charset="0"/>
              </a:rPr>
              <a:t>DNA</a:t>
            </a:r>
            <a:r>
              <a:rPr lang="en-US" sz="8800" i="1" dirty="0" smtClean="0">
                <a:ln w="5715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rgbClr val="00CC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6600" i="1" dirty="0" smtClean="0">
                <a:ln w="5715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rgbClr val="00CC00"/>
                  </a:glow>
                </a:effectLst>
                <a:latin typeface="Arial Black" panose="020B0A04020102020204" pitchFamily="34" charset="0"/>
              </a:rPr>
              <a:t>in</a:t>
            </a:r>
            <a:r>
              <a:rPr lang="en-US" sz="8800" i="1" dirty="0" smtClean="0">
                <a:ln w="57150"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rgbClr val="00CC00"/>
                  </a:glow>
                </a:effectLst>
                <a:latin typeface="Arial Black" panose="020B0A04020102020204" pitchFamily="34" charset="0"/>
              </a:rPr>
              <a:t> “Shaneh?”</a:t>
            </a:r>
            <a:endParaRPr lang="en-CA" sz="8800" i="1" dirty="0">
              <a:ln w="57150"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rgbClr val="00CC00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26811" y="63607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rgbClr val="009999"/>
            </a:gs>
            <a:gs pos="27000">
              <a:srgbClr val="7030A0">
                <a:alpha val="6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497" y="141638"/>
            <a:ext cx="11735005" cy="6260840"/>
          </a:xfrm>
          <a:gradFill>
            <a:gsLst>
              <a:gs pos="88000">
                <a:srgbClr val="009999">
                  <a:alpha val="32000"/>
                </a:srgbClr>
              </a:gs>
              <a:gs pos="29000">
                <a:srgbClr val="0052F6">
                  <a:alpha val="39000"/>
                </a:srgb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pPr algn="l"/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What?  </a:t>
            </a:r>
            <a:r>
              <a:rPr lang="en-US" sz="60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Egyptians had wisdom?</a:t>
            </a:r>
            <a:endParaRPr lang="en-US" sz="6000" dirty="0" smtClean="0">
              <a:ln>
                <a:solidFill>
                  <a:schemeClr val="tx1"/>
                </a:solidFill>
              </a:ln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>
                <a:solidFill>
                  <a:schemeClr val="bg1"/>
                </a:solidFill>
              </a:rPr>
              <a:pPr/>
              <a:t>20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6839" y="4574755"/>
            <a:ext cx="11735005" cy="2059304"/>
          </a:xfrm>
          <a:prstGeom prst="roundRect">
            <a:avLst/>
          </a:prstGeom>
          <a:gradFill flip="none" rotWithShape="1">
            <a:gsLst>
              <a:gs pos="61000">
                <a:srgbClr val="009999"/>
              </a:gs>
              <a:gs pos="88000">
                <a:srgbClr val="7030A0">
                  <a:alpha val="98000"/>
                  <a:lumMod val="69000"/>
                  <a:lumOff val="31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i="1" dirty="0" smtClean="0">
                <a:latin typeface="Georgia" panose="02040502050405020303" pitchFamily="18" charset="0"/>
              </a:rPr>
              <a:t>Is it possible that the Egyptians were doing something righteous and </a:t>
            </a:r>
            <a:r>
              <a:rPr lang="en-CA" sz="2800" i="1" dirty="0" err="1" smtClean="0">
                <a:solidFill>
                  <a:srgbClr val="00FFFF"/>
                </a:solidFill>
                <a:latin typeface="Georgia" panose="02040502050405020303" pitchFamily="18" charset="0"/>
              </a:rPr>
              <a:t>Yahuah</a:t>
            </a:r>
            <a:r>
              <a:rPr lang="en-CA" sz="2800" i="1" dirty="0" smtClean="0">
                <a:latin typeface="Georgia" panose="02040502050405020303" pitchFamily="18" charset="0"/>
              </a:rPr>
              <a:t> </a:t>
            </a:r>
            <a:r>
              <a:rPr lang="en-CA" sz="2800" b="1" i="1" u="sng" dirty="0" smtClean="0">
                <a:ln>
                  <a:solidFill>
                    <a:srgbClr val="663300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PURPOSELY</a:t>
            </a:r>
            <a:r>
              <a:rPr lang="en-CA" sz="2800" b="1" i="1" dirty="0" smtClean="0">
                <a:ln>
                  <a:solidFill>
                    <a:srgbClr val="663300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 HAD MOSHEH TRAINED </a:t>
            </a:r>
            <a:r>
              <a:rPr lang="en-CA" sz="2800" i="1" dirty="0" smtClean="0">
                <a:latin typeface="Georgia" panose="02040502050405020303" pitchFamily="18" charset="0"/>
              </a:rPr>
              <a:t>in their type of commerce to later lead </a:t>
            </a:r>
            <a:r>
              <a:rPr lang="en-CA" sz="2800" i="1" dirty="0" err="1" smtClean="0">
                <a:latin typeface="Georgia" panose="02040502050405020303" pitchFamily="18" charset="0"/>
              </a:rPr>
              <a:t>Yisra’el</a:t>
            </a:r>
            <a:r>
              <a:rPr lang="en-CA" sz="2800" i="1" dirty="0" smtClean="0">
                <a:latin typeface="Georgia" panose="02040502050405020303" pitchFamily="18" charset="0"/>
              </a:rPr>
              <a:t> in those </a:t>
            </a:r>
            <a:r>
              <a:rPr lang="en-CA" sz="2800" b="1" i="1" dirty="0" smtClean="0">
                <a:ln>
                  <a:solidFill>
                    <a:srgbClr val="FF00FF"/>
                  </a:solidFill>
                </a:ln>
                <a:latin typeface="Georgia" panose="02040502050405020303" pitchFamily="18" charset="0"/>
              </a:rPr>
              <a:t>exact same principles?</a:t>
            </a:r>
            <a:endParaRPr lang="en-CA" sz="2800" b="1" i="1" dirty="0">
              <a:ln>
                <a:solidFill>
                  <a:srgbClr val="FF00FF"/>
                </a:solidFill>
              </a:ln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838" y="1565215"/>
            <a:ext cx="11735005" cy="89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cap="all" dirty="0">
                <a:ln>
                  <a:solidFill>
                    <a:prstClr val="black"/>
                  </a:solidFill>
                </a:ln>
                <a:solidFill>
                  <a:srgbClr val="663300"/>
                </a:solidFill>
                <a:effectLst>
                  <a:glow rad="88900">
                    <a:srgbClr val="FF9900"/>
                  </a:glow>
                </a:effectLst>
                <a:latin typeface="Georgia" panose="02040502050405020303" pitchFamily="18" charset="0"/>
              </a:rPr>
              <a:t>wisdom of the </a:t>
            </a:r>
            <a:r>
              <a:rPr lang="en-US" sz="6000" cap="all" dirty="0" smtClean="0">
                <a:ln>
                  <a:solidFill>
                    <a:prstClr val="black"/>
                  </a:solidFill>
                </a:ln>
                <a:solidFill>
                  <a:srgbClr val="663300"/>
                </a:solidFill>
                <a:effectLst>
                  <a:glow rad="88900">
                    <a:srgbClr val="FF9900"/>
                  </a:glow>
                </a:effectLst>
                <a:latin typeface="Georgia" panose="02040502050405020303" pitchFamily="18" charset="0"/>
              </a:rPr>
              <a:t>Egyptians!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464711" y="1552680"/>
            <a:ext cx="3546572" cy="914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1578638" y="2972662"/>
            <a:ext cx="9028862" cy="1090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I have always been taught that the Egyptians were </a:t>
            </a:r>
            <a:br>
              <a:rPr lang="en-CA" sz="3200" dirty="0" smtClean="0">
                <a:solidFill>
                  <a:schemeClr val="tx1"/>
                </a:solidFill>
              </a:rPr>
            </a:br>
            <a:r>
              <a:rPr lang="en-CA" sz="3200" dirty="0" smtClean="0">
                <a:solidFill>
                  <a:schemeClr val="tx1"/>
                </a:solidFill>
              </a:rPr>
              <a:t>all about paganism and full of sin!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3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82880"/>
            <a:ext cx="11665296" cy="2298357"/>
          </a:xfrm>
          <a:gradFill>
            <a:gsLst>
              <a:gs pos="0">
                <a:srgbClr val="009999">
                  <a:alpha val="32000"/>
                </a:srgbClr>
              </a:gs>
              <a:gs pos="100000">
                <a:srgbClr val="FF0000">
                  <a:alpha val="23000"/>
                </a:srgb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pPr algn="l"/>
            <a:r>
              <a:rPr lang="en-US" sz="2800" b="1" cap="none" dirty="0" err="1" smtClean="0">
                <a:solidFill>
                  <a:srgbClr val="0052F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Yahuah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insured that </a:t>
            </a:r>
            <a:r>
              <a:rPr lang="en-US" sz="2800" cap="none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Mosheh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grew up and was highly trained knowing very clearly that the Great Pyramid of Giza </a:t>
            </a:r>
            <a:r>
              <a:rPr lang="en-US" sz="2800" cap="none" dirty="0" smtClean="0">
                <a:ln>
                  <a:solidFill>
                    <a:srgbClr val="0052F6"/>
                  </a:solidFill>
                </a:ln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Sphynx 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both designed with astounding accuracy to demarcate the </a:t>
            </a:r>
            <a:r>
              <a:rPr lang="en-US" sz="2800" b="1" u="sng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EXACT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of the </a:t>
            </a:r>
            <a:r>
              <a:rPr lang="en-US" sz="2800" cap="none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Tequfah</a:t>
            </a:r>
            <a:r>
              <a:rPr lang="en-US" sz="28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i="1" cap="none" dirty="0" smtClean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look at </a:t>
            </a:r>
            <a:r>
              <a:rPr lang="en-US" sz="2400" b="1" i="1" cap="none" dirty="0" smtClean="0">
                <a:solidFill>
                  <a:srgbClr val="0052F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Yahuah</a:t>
            </a:r>
            <a:r>
              <a:rPr lang="en-US" sz="2400" i="1" cap="none" dirty="0" smtClean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speaking with Mosheh later in this study!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21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902824" y="1877204"/>
            <a:ext cx="1013022" cy="3157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64832" y="1904588"/>
            <a:ext cx="4250724" cy="576649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/>
              <a:t>ACCURACY is PARAMOUNT!</a:t>
            </a:r>
            <a:endParaRPr lang="en-CA" sz="2800" dirty="0"/>
          </a:p>
        </p:txBody>
      </p:sp>
      <p:pic>
        <p:nvPicPr>
          <p:cNvPr id="7" name="Picture 5" descr="C:\Users\Rae\Desktop\Giza on Equin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2589039"/>
            <a:ext cx="4953001" cy="41624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19564" y="2725444"/>
            <a:ext cx="6244850" cy="388371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Pyramid also </a:t>
            </a:r>
            <a:r>
              <a:rPr lang="en-US" sz="3200" u="sng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clearly demarcated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24 hour cycles immediately prior to, 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the </a:t>
            </a:r>
            <a:r>
              <a:rPr lang="en-US" sz="3200" b="1" i="1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Tequfah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 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cap="none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200" cap="none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HUGE IMPORTANCE </a:t>
            </a:r>
            <a:r>
              <a:rPr lang="en-US" sz="3200" cap="none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cap="none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emphasized on this guideline for </a:t>
            </a:r>
            <a:r>
              <a:rPr lang="en-US" sz="32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Egypt’s commerce</a:t>
            </a:r>
            <a:r>
              <a:rPr lang="en-US" sz="32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191109" y="3847381"/>
            <a:ext cx="569848" cy="751255"/>
          </a:xfrm>
          <a:prstGeom prst="line">
            <a:avLst/>
          </a:prstGeom>
          <a:ln w="76200">
            <a:solidFill>
              <a:srgbClr val="00FF00"/>
            </a:solidFill>
          </a:ln>
          <a:effectLst>
            <a:glow rad="127000">
              <a:schemeClr val="accent6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. Astleford Jan 5 2016\4a. Charlene Calendar PPTs\13.  Equinox Equation\equinox images\pyram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45" y="861007"/>
            <a:ext cx="8217927" cy="4953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59597" y="3244512"/>
            <a:ext cx="7418717" cy="311162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The design of the pyramids can accurately calculate  the equinox’s &amp; solstice's because the movements of the Mazzaroth and the sun are perfect </a:t>
            </a:r>
            <a:r>
              <a:rPr lang="en-US" sz="2800" b="1" dirty="0" smtClean="0">
                <a:ln>
                  <a:solidFill>
                    <a:srgbClr val="0052F6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– untouched by any man,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		   </a:t>
            </a:r>
            <a:r>
              <a:rPr lang="en-US" sz="2800" b="1" dirty="0" smtClean="0">
                <a:ln>
                  <a:solidFill>
                    <a:srgbClr val="0052F6"/>
                  </a:solidFill>
                </a:ln>
                <a:solidFill>
                  <a:srgbClr val="FF0000"/>
                </a:solidFill>
              </a:rPr>
              <a:t>including pagans!</a:t>
            </a:r>
            <a:endParaRPr lang="en-US" sz="2800" b="1" dirty="0">
              <a:ln>
                <a:solidFill>
                  <a:srgbClr val="0052F6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87040" y="62145"/>
            <a:ext cx="8930640" cy="316873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 spc="6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Moses’ </a:t>
            </a:r>
            <a:r>
              <a:rPr lang="en-US" sz="6000" b="1" spc="600" dirty="0" smtClean="0">
                <a:ln w="57150">
                  <a:solidFill>
                    <a:srgbClr val="0052F6"/>
                  </a:solidFill>
                </a:ln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wisdom</a:t>
            </a:r>
            <a:r>
              <a:rPr lang="en-US" sz="6000" b="1" spc="6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5200" b="1" spc="3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sz="5200" b="1" spc="3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6000" b="1" spc="3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from </a:t>
            </a:r>
            <a:br>
              <a:rPr lang="en-US" sz="6000" b="1" spc="3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6000" b="1" spc="3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Egypt   </a:t>
            </a:r>
            <a:br>
              <a:rPr lang="en-US" sz="6000" b="1" spc="3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2000" b="1" spc="3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Acts 7:22   </a:t>
            </a:r>
            <a:endParaRPr lang="en-US" sz="160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2683" y="6547193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366" y="6530603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62145"/>
            <a:ext cx="11765280" cy="1438179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00" b="1" spc="6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Knowledge </a:t>
            </a:r>
            <a:r>
              <a:rPr lang="en-US" sz="5700" b="1" spc="6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5700" b="1" spc="600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TreasurY</a:t>
            </a:r>
            <a:r>
              <a:rPr lang="en-US" sz="5700" b="1" spc="6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sz="5700" b="1" spc="6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5700" b="1" spc="6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A8BFD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 of  Egypt</a:t>
            </a:r>
            <a:endParaRPr lang="en-US" sz="4100" spc="60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49440" y="1593197"/>
            <a:ext cx="4799736" cy="5018368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/>
            <a:sp3d extrusionH="57150">
              <a:bevelT h="25400" prst="softRound"/>
            </a:sp3d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Sphynx which contains the 4 symbols as a representation directing our attention towards </a:t>
            </a:r>
            <a:r>
              <a:rPr lang="en-US" sz="2400" cap="none" dirty="0" smtClean="0">
                <a:solidFill>
                  <a:srgbClr val="0052F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Yahuah;</a:t>
            </a:r>
            <a:r>
              <a:rPr lang="en-US" sz="24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the Ox, Lion, Eagle and a Human.</a:t>
            </a:r>
          </a:p>
          <a:p>
            <a:r>
              <a:rPr lang="en-US" sz="2400" b="1" u="sng" cap="none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 im</a:t>
            </a:r>
            <a:r>
              <a:rPr lang="en-US" sz="2400" b="1" cap="none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u="sng" cap="none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ortant</a:t>
            </a:r>
            <a:r>
              <a:rPr lang="en-US" sz="2400" b="1" cap="none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Sphynx was designed so when positioned at the tail, on the Tequfah (equinox) the sun arises in perfect alignment directly above the head. </a:t>
            </a:r>
            <a:endParaRPr lang="en-US" sz="2400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nothing less than another marvel of  construction in Egypt.  </a:t>
            </a:r>
            <a:endParaRPr lang="en-US" sz="2400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Rae\Desktop\sphin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31" y="1536137"/>
            <a:ext cx="6108827" cy="50754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036320"/>
            <a:ext cx="10210800" cy="4937760"/>
          </a:xfrm>
          <a:gradFill>
            <a:gsLst>
              <a:gs pos="0">
                <a:srgbClr val="009999">
                  <a:alpha val="32000"/>
                </a:srgbClr>
              </a:gs>
              <a:gs pos="100000">
                <a:srgbClr val="FF0000">
                  <a:alpha val="23000"/>
                </a:srgb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pPr algn="l"/>
            <a:r>
              <a:rPr lang="en-US" sz="36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the Messianic Testament? </a:t>
            </a:r>
            <a:r>
              <a:rPr lang="en-US" sz="24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(New Testament)  </a:t>
            </a:r>
            <a:endParaRPr lang="en-US" sz="2400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6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find a </a:t>
            </a:r>
            <a:r>
              <a:rPr lang="en-US" sz="3600" b="1" u="sng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STRONG</a:t>
            </a:r>
            <a:r>
              <a:rPr lang="en-US" sz="3600" b="1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smtClean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Tequfah Witness </a:t>
            </a:r>
            <a:r>
              <a:rPr lang="en-US" sz="36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36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3600" b="1" cap="none" dirty="0" err="1" smtClean="0">
                <a:ln>
                  <a:solidFill>
                    <a:srgbClr val="0052F6"/>
                  </a:solidFill>
                </a:ln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Ya’aqov</a:t>
            </a:r>
            <a:r>
              <a:rPr lang="en-US" sz="3600" b="1" cap="none" dirty="0" smtClean="0">
                <a:ln>
                  <a:solidFill>
                    <a:srgbClr val="0052F6"/>
                  </a:solidFill>
                </a:ln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ln>
                  <a:solidFill>
                    <a:srgbClr val="0052F6"/>
                  </a:solidFill>
                </a:ln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1:17 </a:t>
            </a:r>
            <a:r>
              <a:rPr lang="en-US" sz="2400" cap="none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(James). </a:t>
            </a:r>
            <a:r>
              <a:rPr lang="en-US" sz="3600" cap="none" dirty="0" smtClean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cap="none" dirty="0" smtClean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US" sz="3600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solidFill>
                  <a:srgbClr val="2606E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Yahusha</a:t>
            </a:r>
            <a:r>
              <a:rPr lang="en-US" sz="36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died, His half brother positively identified the</a:t>
            </a:r>
            <a:r>
              <a:rPr lang="en-US" sz="36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1" cap="none" dirty="0" smtClean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equfah </a:t>
            </a:r>
            <a:r>
              <a:rPr lang="en-US" sz="3600" b="1" cap="none" dirty="0">
                <a:solidFill>
                  <a:schemeClr val="bg1"/>
                </a:solidFill>
                <a:effectLst>
                  <a:glow rad="127000">
                    <a:schemeClr val="accent5">
                      <a:lumMod val="5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Covenant Calendar </a:t>
            </a:r>
            <a:r>
              <a:rPr lang="en-US" sz="36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b="1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36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still, and forever, being the calendar of </a:t>
            </a:r>
            <a:r>
              <a:rPr lang="en-US" sz="3600" b="1" cap="none" dirty="0">
                <a:solidFill>
                  <a:srgbClr val="2606E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Yahuah!    </a:t>
            </a:r>
            <a:r>
              <a:rPr lang="en-US" sz="3600" b="1" cap="none" dirty="0" smtClean="0">
                <a:solidFill>
                  <a:srgbClr val="2606E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b="1" cap="none" dirty="0" smtClean="0">
                <a:solidFill>
                  <a:srgbClr val="2606E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cap="none" dirty="0" smtClean="0">
                <a:solidFill>
                  <a:srgbClr val="2606E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cap="none" dirty="0">
                <a:solidFill>
                  <a:srgbClr val="2606E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 smtClean="0">
                <a:solidFill>
                  <a:srgbClr val="2606E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cap="none" dirty="0" smtClean="0">
                <a:solidFill>
                  <a:srgbClr val="2606E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u="sng" cap="none" dirty="0">
                <a:ln>
                  <a:solidFill>
                    <a:srgbClr val="00FF00"/>
                  </a:solidFill>
                </a:ln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SHADOW OF TURNING</a:t>
            </a:r>
            <a:r>
              <a:rPr lang="en-US" sz="3600" cap="none" dirty="0">
                <a:ln>
                  <a:solidFill>
                    <a:srgbClr val="00FF00"/>
                  </a:solidFill>
                </a:ln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CA" sz="3600" cap="none" dirty="0">
              <a:ln>
                <a:solidFill>
                  <a:srgbClr val="00FF00"/>
                </a:solidFill>
              </a:ln>
              <a:solidFill>
                <a:srgbClr val="2606E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16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rgbClr val="009999"/>
            </a:gs>
            <a:gs pos="22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706" y="669325"/>
            <a:ext cx="11026588" cy="5519350"/>
          </a:xfrm>
          <a:gradFill>
            <a:gsLst>
              <a:gs pos="14000">
                <a:srgbClr val="FFFF00"/>
              </a:gs>
              <a:gs pos="28000">
                <a:srgbClr val="00FFFF"/>
              </a:gs>
              <a:gs pos="91000">
                <a:srgbClr val="FF0000">
                  <a:alpha val="48000"/>
                </a:srgbClr>
              </a:gs>
            </a:gsLst>
            <a:lin ang="5400000" scaled="0"/>
          </a:gradFill>
          <a:ln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pPr algn="l"/>
            <a:r>
              <a:rPr lang="en-US" sz="3600" u="sng" cap="none" dirty="0" smtClean="0">
                <a:ln>
                  <a:solidFill>
                    <a:srgbClr val="FF9900"/>
                  </a:solidFill>
                </a:ln>
                <a:solidFill>
                  <a:srgbClr val="2606E4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3600" u="sng" cap="none" dirty="0">
                <a:ln>
                  <a:solidFill>
                    <a:srgbClr val="FF9900"/>
                  </a:solidFill>
                </a:ln>
                <a:solidFill>
                  <a:srgbClr val="2606E4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SHADOW OF TURNING</a:t>
            </a:r>
            <a:r>
              <a:rPr lang="en-US" sz="3600" cap="none" dirty="0" smtClean="0">
                <a:ln>
                  <a:solidFill>
                    <a:srgbClr val="FF9900"/>
                  </a:solidFill>
                </a:ln>
                <a:solidFill>
                  <a:srgbClr val="2606E4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l"/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When the </a:t>
            </a:r>
            <a:r>
              <a:rPr lang="en-US" sz="2800" cap="none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Tequfah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arrives, the shadow created by the </a:t>
            </a:r>
            <a:r>
              <a:rPr lang="en-US" sz="2800" cap="none" dirty="0" smtClean="0">
                <a:solidFill>
                  <a:srgbClr val="2606E4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Light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from the sun shining on an upright marker makes a perfectly straight line!  </a:t>
            </a:r>
          </a:p>
          <a:p>
            <a:pPr algn="l"/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On the Light Season, </a:t>
            </a:r>
            <a:r>
              <a:rPr lang="en-US" sz="2800" i="1" u="sng" cap="none" dirty="0" smtClean="0">
                <a:ln>
                  <a:solidFill>
                    <a:srgbClr val="0070C0"/>
                  </a:solidFill>
                </a:ln>
                <a:solidFill>
                  <a:srgbClr val="CCCC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before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i="1" u="sng" cap="none" dirty="0" smtClean="0">
                <a:ln>
                  <a:solidFill>
                    <a:srgbClr val="0070C0"/>
                  </a:solidFill>
                </a:ln>
                <a:solidFill>
                  <a:srgbClr val="CCCC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after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the </a:t>
            </a:r>
            <a:r>
              <a:rPr lang="en-US" sz="2800" cap="none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Tequfah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b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Light Season, that same marker provides for a shadow tracing the path of an </a:t>
            </a:r>
            <a:r>
              <a:rPr lang="en-US" sz="2800" cap="none" dirty="0" smtClean="0">
                <a:ln w="19050">
                  <a:solidFill>
                    <a:srgbClr val="0052F6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ARC across the landscape.</a:t>
            </a:r>
            <a:r>
              <a:rPr lang="en-US" sz="2800" cap="none" dirty="0" smtClean="0">
                <a:ln w="19050">
                  <a:solidFill>
                    <a:srgbClr val="0052F6"/>
                  </a:solidFill>
                </a:ln>
                <a:solidFill>
                  <a:srgbClr val="2606E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800" cap="none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This ARC is specifically reflecting the path of the sun in the sky, from east to west.</a:t>
            </a:r>
            <a:endParaRPr lang="en-CA" sz="2800" cap="none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20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8000">
              <a:srgbClr val="009999"/>
            </a:gs>
            <a:gs pos="22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0" y="270414"/>
            <a:ext cx="11665296" cy="6338568"/>
          </a:xfrm>
          <a:gradFill>
            <a:gsLst>
              <a:gs pos="14000">
                <a:srgbClr val="FFFF00"/>
              </a:gs>
              <a:gs pos="28000">
                <a:srgbClr val="00FFFF"/>
              </a:gs>
              <a:gs pos="91000">
                <a:srgbClr val="FF0000">
                  <a:alpha val="48000"/>
                </a:srgb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r>
              <a:rPr lang="en-US" sz="2800" cap="none" dirty="0" smtClean="0">
                <a:solidFill>
                  <a:schemeClr val="tx1"/>
                </a:solidFill>
                <a:effectLst>
                  <a:glow rad="279400">
                    <a:srgbClr val="00FF00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for the next slides!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noFill/>
                <a:ea typeface="Calibri" panose="020F0502020204030204" pitchFamily="34" charset="0"/>
                <a:cs typeface="Times New Roman" panose="02020603050405020304" pitchFamily="18" charset="0"/>
              </a:rPr>
              <a:t>,,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fld id="{2A013F82-EE5E-44EE-A61D-E31C6657F26F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7" name="Pie 6"/>
          <p:cNvSpPr/>
          <p:nvPr/>
        </p:nvSpPr>
        <p:spPr>
          <a:xfrm rot="10800000" flipV="1">
            <a:off x="252382" y="4696283"/>
            <a:ext cx="11699963" cy="1699934"/>
          </a:xfrm>
          <a:prstGeom prst="pie">
            <a:avLst>
              <a:gd name="adj1" fmla="val 10456"/>
              <a:gd name="adj2" fmla="val 10810535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259407" y="741647"/>
            <a:ext cx="1466336" cy="1367481"/>
          </a:xfrm>
          <a:prstGeom prst="sun">
            <a:avLst/>
          </a:prstGeom>
          <a:solidFill>
            <a:srgbClr val="FFFF00"/>
          </a:solidFill>
          <a:ln w="28575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Sun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6059488" y="3188042"/>
            <a:ext cx="9127" cy="2331313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98141" y="1672281"/>
            <a:ext cx="4470474" cy="155330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59488" y="3229232"/>
            <a:ext cx="5857822" cy="2232454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n 23"/>
          <p:cNvSpPr/>
          <p:nvPr/>
        </p:nvSpPr>
        <p:spPr>
          <a:xfrm>
            <a:off x="3346386" y="838079"/>
            <a:ext cx="1313936" cy="1091755"/>
          </a:xfrm>
          <a:prstGeom prst="sun">
            <a:avLst/>
          </a:prstGeom>
          <a:solidFill>
            <a:srgbClr val="FFFF00"/>
          </a:solidFill>
          <a:ln w="28575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1600" dirty="0" smtClean="0">
                <a:solidFill>
                  <a:schemeClr val="tx1"/>
                </a:solidFill>
              </a:rPr>
              <a:t>Sun</a:t>
            </a:r>
            <a:endParaRPr lang="en-CA" sz="16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35395" y="1672281"/>
            <a:ext cx="1960603" cy="1568323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n 29"/>
          <p:cNvSpPr/>
          <p:nvPr/>
        </p:nvSpPr>
        <p:spPr>
          <a:xfrm>
            <a:off x="5403523" y="890683"/>
            <a:ext cx="1313936" cy="1091755"/>
          </a:xfrm>
          <a:prstGeom prst="sun">
            <a:avLst/>
          </a:prstGeom>
          <a:solidFill>
            <a:srgbClr val="FFFF00"/>
          </a:solidFill>
          <a:ln w="28575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1600" dirty="0" smtClean="0">
                <a:solidFill>
                  <a:schemeClr val="tx1"/>
                </a:solidFill>
              </a:rPr>
              <a:t>Sun</a:t>
            </a:r>
            <a:endParaRPr lang="en-CA" sz="16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050862" y="2001447"/>
            <a:ext cx="18255" cy="12056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un 36"/>
          <p:cNvSpPr/>
          <p:nvPr/>
        </p:nvSpPr>
        <p:spPr>
          <a:xfrm>
            <a:off x="7631848" y="879509"/>
            <a:ext cx="1313936" cy="1091755"/>
          </a:xfrm>
          <a:prstGeom prst="sun">
            <a:avLst/>
          </a:prstGeom>
          <a:solidFill>
            <a:srgbClr val="FFFF00"/>
          </a:solidFill>
          <a:ln w="28575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1600" dirty="0" smtClean="0">
                <a:solidFill>
                  <a:schemeClr val="tx1"/>
                </a:solidFill>
              </a:rPr>
              <a:t>Sun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38" name="Sun 37"/>
          <p:cNvSpPr/>
          <p:nvPr/>
        </p:nvSpPr>
        <p:spPr>
          <a:xfrm>
            <a:off x="10450974" y="741645"/>
            <a:ext cx="1466336" cy="1367481"/>
          </a:xfrm>
          <a:prstGeom prst="sun">
            <a:avLst/>
          </a:prstGeom>
          <a:solidFill>
            <a:srgbClr val="FFFF00"/>
          </a:solidFill>
          <a:ln w="28575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Sun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095998" y="1564854"/>
            <a:ext cx="4681796" cy="1642197"/>
          </a:xfrm>
          <a:prstGeom prst="straightConnector1">
            <a:avLst/>
          </a:prstGeom>
          <a:ln w="76200">
            <a:solidFill>
              <a:srgbClr val="9966FF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068615" y="1788450"/>
            <a:ext cx="1803460" cy="143714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715486" y="2305827"/>
            <a:ext cx="3296217" cy="25716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000" dirty="0" smtClean="0">
                <a:solidFill>
                  <a:schemeClr val="tx1"/>
                </a:solidFill>
              </a:rPr>
              <a:t>The tips of the arrows show </a:t>
            </a:r>
            <a:r>
              <a:rPr lang="en-CA" sz="3000" u="sng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the to</a:t>
            </a:r>
            <a:r>
              <a:rPr lang="en-CA" sz="3000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p</a:t>
            </a:r>
            <a:r>
              <a:rPr lang="en-CA" sz="3000" u="sng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 </a:t>
            </a:r>
            <a:r>
              <a:rPr lang="en-CA" sz="3000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p</a:t>
            </a:r>
            <a:r>
              <a:rPr lang="en-CA" sz="3000" u="sng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oint of the </a:t>
            </a:r>
            <a:r>
              <a:rPr lang="en-CA" sz="3000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p</a:t>
            </a:r>
            <a:r>
              <a:rPr lang="en-CA" sz="3000" u="sng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ole on the </a:t>
            </a:r>
            <a:r>
              <a:rPr lang="en-CA" sz="3000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g</a:t>
            </a:r>
            <a:r>
              <a:rPr lang="en-CA" sz="3000" u="sng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round</a:t>
            </a:r>
            <a:r>
              <a:rPr lang="en-CA" sz="3000" dirty="0" smtClean="0">
                <a:solidFill>
                  <a:schemeClr val="tx1"/>
                </a:solidFill>
                <a:effectLst>
                  <a:glow rad="38100">
                    <a:srgbClr val="FF9900"/>
                  </a:glow>
                </a:effectLst>
              </a:rPr>
              <a:t> </a:t>
            </a:r>
            <a:r>
              <a:rPr lang="en-CA" sz="3000" dirty="0" smtClean="0">
                <a:solidFill>
                  <a:schemeClr val="tx1"/>
                </a:solidFill>
              </a:rPr>
              <a:t>in the progression of </a:t>
            </a:r>
            <a:br>
              <a:rPr lang="en-CA" sz="3000" dirty="0" smtClean="0">
                <a:solidFill>
                  <a:schemeClr val="tx1"/>
                </a:solidFill>
              </a:rPr>
            </a:br>
            <a:r>
              <a:rPr lang="en-CA" sz="3000" dirty="0" smtClean="0">
                <a:solidFill>
                  <a:schemeClr val="tx1"/>
                </a:solidFill>
              </a:rPr>
              <a:t>the sun’s cycle.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1725" y="5637601"/>
            <a:ext cx="1738461" cy="6672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Shadow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8904" y="4591340"/>
            <a:ext cx="1723834" cy="572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Tall pole.</a:t>
            </a:r>
            <a:endParaRPr lang="en-CA" sz="3200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52382" y="5537285"/>
            <a:ext cx="11699963" cy="8965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28221" y="3207051"/>
            <a:ext cx="3799520" cy="2928225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053966" y="3225590"/>
            <a:ext cx="24780" cy="3170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075936" y="3207051"/>
            <a:ext cx="4001527" cy="288407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7" idx="0"/>
          </p:cNvCxnSpPr>
          <p:nvPr/>
        </p:nvCxnSpPr>
        <p:spPr>
          <a:xfrm flipH="1">
            <a:off x="252382" y="3188042"/>
            <a:ext cx="5890375" cy="2358208"/>
          </a:xfrm>
          <a:prstGeom prst="straightConnector1">
            <a:avLst/>
          </a:prstGeom>
          <a:ln w="76200">
            <a:solidFill>
              <a:srgbClr val="9966FF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476007" y="5191944"/>
            <a:ext cx="715993" cy="53948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9457841" y="5865534"/>
            <a:ext cx="715993" cy="53948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5744366" y="6077350"/>
            <a:ext cx="715993" cy="53948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1836281" y="5807608"/>
            <a:ext cx="715993" cy="53948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35381" y="5285303"/>
            <a:ext cx="715993" cy="53948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59973" y="2036259"/>
            <a:ext cx="3531170" cy="26908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Placing stakes at the tip of the </a:t>
            </a:r>
            <a:r>
              <a:rPr lang="en-CA" sz="3200" u="sng" dirty="0" smtClean="0">
                <a:solidFill>
                  <a:srgbClr val="002060"/>
                </a:solidFill>
              </a:rPr>
              <a:t>lower arrows</a:t>
            </a:r>
            <a:r>
              <a:rPr lang="en-CA" sz="3200" dirty="0" smtClean="0">
                <a:solidFill>
                  <a:srgbClr val="002060"/>
                </a:solidFill>
              </a:rPr>
              <a:t> will determine the outer limit of the shadow.</a:t>
            </a:r>
            <a:endParaRPr lang="en-C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30" grpId="0" animBg="1"/>
      <p:bldP spid="37" grpId="0" animBg="1"/>
      <p:bldP spid="38" grpId="0" animBg="1"/>
      <p:bldP spid="10" grpId="0" animBg="1"/>
      <p:bldP spid="27" grpId="0" animBg="1"/>
      <p:bldP spid="29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13765"/>
            <a:ext cx="10351752" cy="6391835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</a:rPr>
              <a:t>Next:  </a:t>
            </a:r>
            <a:r>
              <a:rPr lang="en-CA" sz="3600" b="1" i="1" dirty="0" smtClean="0">
                <a:solidFill>
                  <a:schemeClr val="accent1">
                    <a:lumMod val="50000"/>
                  </a:schemeClr>
                </a:solidFill>
              </a:rPr>
              <a:t>James 1:17</a:t>
            </a:r>
            <a:r>
              <a:rPr lang="en-CA" sz="3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36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r>
              <a:rPr lang="en-CA" sz="9600" i="1" dirty="0" smtClean="0">
                <a:ln>
                  <a:solidFill>
                    <a:schemeClr val="tx1"/>
                  </a:solidFill>
                </a:ln>
                <a:gradFill>
                  <a:gsLst>
                    <a:gs pos="95000">
                      <a:srgbClr val="FF00FF"/>
                    </a:gs>
                    <a:gs pos="34000">
                      <a:srgbClr val="0052F6"/>
                    </a:gs>
                    <a:gs pos="53000">
                      <a:srgbClr val="FFFF00"/>
                    </a:gs>
                  </a:gsLst>
                  <a:lin ang="5400000" scaled="0"/>
                </a:gra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</a:rPr>
              <a:t>NO SHADOW OF TURNING!</a:t>
            </a:r>
            <a:endParaRPr lang="en-CA" sz="9600" i="1" dirty="0">
              <a:ln>
                <a:solidFill>
                  <a:schemeClr val="tx1"/>
                </a:solidFill>
              </a:ln>
              <a:gradFill>
                <a:gsLst>
                  <a:gs pos="95000">
                    <a:srgbClr val="FF00FF"/>
                  </a:gs>
                  <a:gs pos="34000">
                    <a:srgbClr val="0052F6"/>
                  </a:gs>
                  <a:gs pos="53000">
                    <a:srgbClr val="FFFF00"/>
                  </a:gs>
                </a:gsLst>
                <a:lin ang="5400000" scaled="0"/>
              </a:gradFill>
              <a:effectLst>
                <a:glow rad="127000">
                  <a:srgbClr val="00FFFF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523037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8000">
              <a:srgbClr val="009999"/>
            </a:gs>
            <a:gs pos="22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0" y="408702"/>
            <a:ext cx="11665296" cy="6338568"/>
          </a:xfrm>
          <a:gradFill>
            <a:gsLst>
              <a:gs pos="14000">
                <a:srgbClr val="FFFF00"/>
              </a:gs>
              <a:gs pos="28000">
                <a:srgbClr val="00FFFF"/>
              </a:gs>
              <a:gs pos="91000">
                <a:srgbClr val="FF0000">
                  <a:alpha val="48000"/>
                </a:srgb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r>
              <a:rPr lang="en-US" sz="2800" cap="none" dirty="0" smtClean="0">
                <a:solidFill>
                  <a:schemeClr val="tx1"/>
                </a:solidFill>
                <a:effectLst>
                  <a:glow rad="279400">
                    <a:srgbClr val="00FF00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DEFINITE 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cap="none" dirty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SHADOW OF</a:t>
            </a:r>
            <a:r>
              <a:rPr lang="en-US" sz="2800" cap="none" dirty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cap="none" dirty="0">
                <a:ln w="19050">
                  <a:solidFill>
                    <a:srgbClr val="0052F6"/>
                  </a:solidFill>
                </a:ln>
                <a:solidFill>
                  <a:srgbClr val="FF99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TURNING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noFill/>
                <a:ea typeface="Calibri" panose="020F0502020204030204" pitchFamily="34" charset="0"/>
                <a:cs typeface="Times New Roman" panose="02020603050405020304" pitchFamily="18" charset="0"/>
              </a:rPr>
              <a:t>,,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fld id="{2A013F82-EE5E-44EE-A61D-E31C6657F26F}" type="slidenum">
              <a:rPr lang="en-CA" smtClean="0"/>
              <a:pPr/>
              <a:t>28</a:t>
            </a:fld>
            <a:endParaRPr lang="en-CA" dirty="0"/>
          </a:p>
        </p:txBody>
      </p:sp>
      <p:sp>
        <p:nvSpPr>
          <p:cNvPr id="2" name="Flowchart: Connector 1"/>
          <p:cNvSpPr/>
          <p:nvPr/>
        </p:nvSpPr>
        <p:spPr>
          <a:xfrm>
            <a:off x="5917163" y="3240055"/>
            <a:ext cx="357673" cy="377890"/>
          </a:xfrm>
          <a:prstGeom prst="flowChartConnector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79576" y="1425388"/>
            <a:ext cx="1293564" cy="18146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2627" y="2797444"/>
            <a:ext cx="1179343" cy="68113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400" dirty="0" smtClean="0">
                <a:solidFill>
                  <a:schemeClr val="tx1"/>
                </a:solidFill>
              </a:rPr>
              <a:t>Sun!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76962" y="2779514"/>
            <a:ext cx="1260649" cy="681134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dirty="0" smtClean="0"/>
              <a:t>West</a:t>
            </a:r>
            <a:endParaRPr lang="en-CA" sz="4000" dirty="0"/>
          </a:p>
        </p:txBody>
      </p:sp>
      <p:sp>
        <p:nvSpPr>
          <p:cNvPr id="11" name="Rectangle 10"/>
          <p:cNvSpPr/>
          <p:nvPr/>
        </p:nvSpPr>
        <p:spPr>
          <a:xfrm>
            <a:off x="1634396" y="4619443"/>
            <a:ext cx="8917425" cy="1875226"/>
          </a:xfrm>
          <a:prstGeom prst="rect">
            <a:avLst/>
          </a:prstGeom>
          <a:noFill/>
          <a:ln w="38100">
            <a:solidFill>
              <a:srgbClr val="9966FF"/>
            </a:solidFill>
          </a:ln>
          <a:effectLst>
            <a:glow rad="381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shadow forms an </a:t>
            </a:r>
            <a:r>
              <a:rPr lang="en-US" sz="3200" b="1" dirty="0" smtClean="0">
                <a:ln w="19050">
                  <a:solidFill>
                    <a:srgbClr val="9966FF"/>
                  </a:solidFill>
                </a:ln>
                <a:solidFill>
                  <a:srgbClr val="00FFFF"/>
                </a:solidFill>
              </a:rPr>
              <a:t>ARC</a:t>
            </a:r>
            <a:r>
              <a:rPr lang="en-US" sz="3200" dirty="0" smtClean="0">
                <a:solidFill>
                  <a:srgbClr val="FFFF00"/>
                </a:solidFill>
              </a:rPr>
              <a:t> or a </a:t>
            </a:r>
            <a:r>
              <a:rPr lang="en-US" sz="3200" b="1" dirty="0" smtClean="0">
                <a:ln w="19050">
                  <a:solidFill>
                    <a:srgbClr val="9966FF"/>
                  </a:solidFill>
                </a:ln>
                <a:solidFill>
                  <a:srgbClr val="00FFFF"/>
                </a:solidFill>
              </a:rPr>
              <a:t>CURVED PATH: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br>
              <a:rPr lang="en-US" sz="3200" dirty="0" smtClean="0">
                <a:solidFill>
                  <a:srgbClr val="00FFFF"/>
                </a:solidFill>
              </a:rPr>
            </a:br>
            <a:r>
              <a:rPr lang="en-US" sz="3200" u="sng" dirty="0" smtClean="0">
                <a:solidFill>
                  <a:srgbClr val="00FFFF"/>
                </a:solidFill>
              </a:rPr>
              <a:t>it is a</a:t>
            </a:r>
            <a:r>
              <a:rPr lang="en-US" sz="3200" dirty="0" smtClean="0">
                <a:solidFill>
                  <a:srgbClr val="00FFFF"/>
                </a:solidFill>
              </a:rPr>
              <a:t> -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27000">
                    <a:srgbClr val="0052F6"/>
                  </a:glow>
                </a:effectLst>
              </a:rPr>
              <a:t>SHADOW OF TURNING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</a:rPr>
              <a:t> </a:t>
            </a:r>
            <a:r>
              <a:rPr lang="en-US" sz="3200" b="1" dirty="0" smtClean="0">
                <a:solidFill>
                  <a:srgbClr val="00FFFF"/>
                </a:solidFill>
                <a:effectLst/>
              </a:rPr>
              <a:t>-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</a:rPr>
              <a:t> </a:t>
            </a:r>
            <a:r>
              <a:rPr lang="en-US" sz="3200" dirty="0" smtClean="0">
                <a:solidFill>
                  <a:srgbClr val="00FFFF"/>
                </a:solidFill>
                <a:effectLst/>
              </a:rPr>
              <a:t>via</a:t>
            </a:r>
            <a:r>
              <a:rPr lang="en-US" sz="3200" dirty="0" smtClean="0">
                <a:solidFill>
                  <a:srgbClr val="00FFFF"/>
                </a:solidFill>
              </a:rPr>
              <a:t> point to point </a:t>
            </a:r>
            <a:br>
              <a:rPr lang="en-US" sz="3200" dirty="0" smtClean="0">
                <a:solidFill>
                  <a:srgbClr val="00FFFF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by the sun creating the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27000">
                    <a:srgbClr val="00FFFF"/>
                  </a:glow>
                </a:effectLst>
              </a:rPr>
              <a:t>curved shadow.</a:t>
            </a:r>
            <a:endParaRPr lang="en-CA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rgbClr val="00FFFF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387" y="100258"/>
            <a:ext cx="2162607" cy="699796"/>
          </a:xfrm>
          <a:prstGeom prst="rect">
            <a:avLst/>
          </a:prstGeom>
          <a:gradFill flip="none" rotWithShape="1">
            <a:gsLst>
              <a:gs pos="92000">
                <a:srgbClr val="009999"/>
              </a:gs>
              <a:gs pos="57000">
                <a:schemeClr val="accent3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Ya’aqov 1:17</a:t>
            </a:r>
          </a:p>
          <a:p>
            <a:pPr algn="ctr"/>
            <a:r>
              <a:rPr lang="en-CA" sz="1400" dirty="0">
                <a:solidFill>
                  <a:schemeClr val="tx1"/>
                </a:solidFill>
              </a:rPr>
              <a:t>(</a:t>
            </a:r>
            <a:r>
              <a:rPr lang="en-CA" sz="1400" dirty="0" smtClean="0">
                <a:solidFill>
                  <a:schemeClr val="tx1"/>
                </a:solidFill>
              </a:rPr>
              <a:t>James) 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9151" y="10603"/>
            <a:ext cx="2159498" cy="527271"/>
          </a:xfrm>
          <a:prstGeom prst="rect">
            <a:avLst/>
          </a:prstGeom>
          <a:gradFill flip="none" rotWithShape="1">
            <a:gsLst>
              <a:gs pos="92000">
                <a:srgbClr val="009999"/>
              </a:gs>
              <a:gs pos="57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G5157</a:t>
            </a:r>
            <a:r>
              <a:rPr lang="en-CA" sz="2800" dirty="0" smtClean="0">
                <a:solidFill>
                  <a:schemeClr val="tx1"/>
                </a:solidFill>
              </a:rPr>
              <a:t>- 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Trope</a:t>
            </a:r>
            <a:endParaRPr lang="en-CA" sz="2800" b="1" dirty="0">
              <a:ln>
                <a:solidFill>
                  <a:schemeClr val="tx1"/>
                </a:solidFill>
              </a:ln>
              <a:solidFill>
                <a:srgbClr val="FF9900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10800000" flipV="1">
            <a:off x="232626" y="2666305"/>
            <a:ext cx="11699963" cy="1699934"/>
          </a:xfrm>
          <a:prstGeom prst="pie">
            <a:avLst>
              <a:gd name="adj1" fmla="val 10456"/>
              <a:gd name="adj2" fmla="val 10810535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9690846" y="453525"/>
            <a:ext cx="1622610" cy="466742"/>
          </a:xfrm>
          <a:prstGeom prst="bentArrow">
            <a:avLst>
              <a:gd name="adj1" fmla="val 25000"/>
              <a:gd name="adj2" fmla="val 33194"/>
              <a:gd name="adj3" fmla="val 50000"/>
              <a:gd name="adj4" fmla="val 43750"/>
            </a:avLst>
          </a:prstGeom>
          <a:solidFill>
            <a:srgbClr val="00FFFF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5459" y="1215617"/>
            <a:ext cx="2302136" cy="10757"/>
          </a:xfrm>
          <a:prstGeom prst="straightConnector1">
            <a:avLst/>
          </a:prstGeom>
          <a:ln w="76200">
            <a:solidFill>
              <a:srgbClr val="0052F6"/>
            </a:solidFill>
            <a:headEnd type="none" w="med" len="med"/>
            <a:tailEnd type="arrow" w="med" len="med"/>
          </a:ln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9797" y="978030"/>
            <a:ext cx="11674264" cy="914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effectLst>
                  <a:glow rad="76200">
                    <a:srgbClr val="00FFFF"/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Birds eye view</a:t>
            </a:r>
            <a:r>
              <a:rPr lang="en-US" sz="2800" b="1" dirty="0">
                <a:solidFill>
                  <a:prstClr val="black"/>
                </a:solidFill>
                <a:effectLst>
                  <a:glow rad="76200">
                    <a:srgbClr val="00FFFF"/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a vertical 5 meter pole.</a:t>
            </a:r>
            <a:br>
              <a:rPr lang="en-US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sun appears in the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East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on    the mornings </a:t>
            </a:r>
            <a:r>
              <a:rPr lang="en-US" sz="2800" b="1" u="sng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leading up to</a:t>
            </a:r>
            <a:r>
              <a:rPr lang="en-US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dirty="0" err="1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Tequfah</a:t>
            </a:r>
            <a:r>
              <a:rPr lang="en-US" sz="28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13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28 -0.00463 L 0.63177 -0.10116 C 0.58398 -0.12199 0.51159 -0.13287 0.43568 -0.13287 C 0.34935 -0.13287 0.28008 -0.12199 0.23242 -0.10116 L 0.00091 -0.00463 " pathEditMode="relative" rAng="0" ptsTypes="AAAAA">
                                      <p:cBhvr>
                                        <p:cTn id="56" dur="4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25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7" grpId="0" animBg="1"/>
      <p:bldP spid="14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8000">
              <a:srgbClr val="009999"/>
            </a:gs>
            <a:gs pos="22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270588"/>
            <a:ext cx="11665296" cy="6338568"/>
          </a:xfrm>
          <a:gradFill>
            <a:gsLst>
              <a:gs pos="14000">
                <a:srgbClr val="FFFF00"/>
              </a:gs>
              <a:gs pos="28000">
                <a:srgbClr val="00FFFF"/>
              </a:gs>
              <a:gs pos="91000">
                <a:srgbClr val="FF0000">
                  <a:alpha val="48000"/>
                </a:srgb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t">
            <a:normAutofit/>
          </a:bodyPr>
          <a:lstStyle/>
          <a:p>
            <a:r>
              <a:rPr lang="en-US" sz="2800" cap="none" dirty="0" smtClean="0">
                <a:solidFill>
                  <a:schemeClr val="tx1"/>
                </a:solidFill>
                <a:effectLst>
                  <a:glow rad="342900">
                    <a:srgbClr val="00FF00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 </a:t>
            </a:r>
            <a:r>
              <a:rPr lang="en-US" sz="2800" u="sng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SHADOW </a:t>
            </a:r>
            <a:r>
              <a:rPr lang="en-US" sz="2800" u="sng" cap="none" dirty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TURNING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u="sng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Birds eye view</a:t>
            </a:r>
            <a:r>
              <a:rPr lang="en-US" sz="2800" b="1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a vertical 5 meter pole.</a:t>
            </a:r>
            <a:br>
              <a:rPr lang="en-US" sz="2800" b="1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sun appears in the </a:t>
            </a:r>
            <a:r>
              <a:rPr lang="en-US" sz="2800" b="1" cap="none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East           </a:t>
            </a: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morning and begins the shadow on </a:t>
            </a:r>
            <a:b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noFill/>
                <a:ea typeface="Calibri" panose="020F0502020204030204" pitchFamily="34" charset="0"/>
                <a:cs typeface="Times New Roman" panose="02020603050405020304" pitchFamily="18" charset="0"/>
              </a:rPr>
              <a:t>,,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29</a:t>
            </a:fld>
            <a:endParaRPr lang="en-CA" dirty="0"/>
          </a:p>
        </p:txBody>
      </p:sp>
      <p:sp>
        <p:nvSpPr>
          <p:cNvPr id="2" name="Flowchart: Connector 1"/>
          <p:cNvSpPr/>
          <p:nvPr/>
        </p:nvSpPr>
        <p:spPr>
          <a:xfrm>
            <a:off x="5917163" y="3240055"/>
            <a:ext cx="357673" cy="37789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48518" y="1264024"/>
            <a:ext cx="1091465" cy="197603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08650" y="3866779"/>
            <a:ext cx="1260649" cy="681134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/>
              <a:t>West</a:t>
            </a:r>
            <a:endParaRPr lang="en-CA" sz="4000" dirty="0"/>
          </a:p>
        </p:txBody>
      </p:sp>
      <p:sp>
        <p:nvSpPr>
          <p:cNvPr id="11" name="Rectangle 10"/>
          <p:cNvSpPr/>
          <p:nvPr/>
        </p:nvSpPr>
        <p:spPr>
          <a:xfrm>
            <a:off x="271154" y="3934796"/>
            <a:ext cx="1260649" cy="681134"/>
          </a:xfrm>
          <a:prstGeom prst="rect">
            <a:avLst/>
          </a:prstGeom>
          <a:solidFill>
            <a:srgbClr val="FF99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/>
              <a:t>East</a:t>
            </a:r>
            <a:endParaRPr lang="en-CA" sz="4000" dirty="0"/>
          </a:p>
        </p:txBody>
      </p:sp>
      <p:cxnSp>
        <p:nvCxnSpPr>
          <p:cNvPr id="7" name="Straight Connector 6"/>
          <p:cNvCxnSpPr>
            <a:stCxn id="3" idx="1"/>
            <a:endCxn id="3" idx="3"/>
          </p:cNvCxnSpPr>
          <p:nvPr/>
        </p:nvCxnSpPr>
        <p:spPr>
          <a:xfrm>
            <a:off x="263352" y="3439872"/>
            <a:ext cx="11665296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725149" y="3088433"/>
            <a:ext cx="1179343" cy="68113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 smtClean="0">
                <a:solidFill>
                  <a:schemeClr val="tx1"/>
                </a:solidFill>
              </a:rPr>
              <a:t>Sun!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0871" y="3801035"/>
            <a:ext cx="8578060" cy="2022471"/>
          </a:xfrm>
          <a:prstGeom prst="rect">
            <a:avLst/>
          </a:prstGeom>
          <a:solidFill>
            <a:schemeClr val="tx1"/>
          </a:solidFill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The shadow from the vertical pole </a:t>
            </a:r>
            <a:r>
              <a:rPr lang="en-CA" sz="2800" b="1" u="sng" dirty="0" smtClean="0">
                <a:ln w="19050">
                  <a:solidFill>
                    <a:srgbClr val="EF7CF8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does not deviate 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any direction from a true line across the landscape!</a:t>
            </a:r>
          </a:p>
          <a:p>
            <a:pPr algn="ctr"/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It is a direct, perfectly straight line from point to point!</a:t>
            </a:r>
          </a:p>
          <a:p>
            <a:pPr algn="ctr"/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On a -</a:t>
            </a:r>
            <a:r>
              <a:rPr lang="en-CA" sz="3200" b="1" i="1" dirty="0" smtClean="0">
                <a:ln>
                  <a:solidFill>
                    <a:srgbClr val="9966FF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Tequfah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 - Light 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S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eason, there is - </a:t>
            </a:r>
            <a:endParaRPr lang="en-CA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27000">
                  <a:srgbClr val="00FFFF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699" y="1949020"/>
            <a:ext cx="8334757" cy="793581"/>
          </a:xfrm>
          <a:prstGeom prst="rect">
            <a:avLst/>
          </a:prstGeom>
          <a:gradFill flip="none" rotWithShape="1">
            <a:gsLst>
              <a:gs pos="84000">
                <a:srgbClr val="00FF00"/>
              </a:gs>
              <a:gs pos="55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993300"/>
            </a:solidFill>
          </a:ln>
          <a:effectLst>
            <a:glow rad="127000">
              <a:srgbClr val="EF7CF8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9966FF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u="sng" dirty="0" smtClean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SEASON OF</a:t>
            </a:r>
            <a:r>
              <a:rPr lang="en-US" sz="2800" dirty="0" smtClean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9966FF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TEQUFAH.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9769151" y="270588"/>
            <a:ext cx="2159498" cy="527271"/>
          </a:xfrm>
          <a:prstGeom prst="rect">
            <a:avLst/>
          </a:prstGeom>
          <a:gradFill flip="none" rotWithShape="1">
            <a:gsLst>
              <a:gs pos="92000">
                <a:srgbClr val="009999"/>
              </a:gs>
              <a:gs pos="57000">
                <a:srgbClr val="00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G5157</a:t>
            </a:r>
            <a:r>
              <a:rPr lang="en-CA" sz="2800" dirty="0" smtClean="0">
                <a:solidFill>
                  <a:schemeClr val="tx1"/>
                </a:solidFill>
              </a:rPr>
              <a:t>- 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Trope</a:t>
            </a:r>
            <a:endParaRPr lang="en-CA" sz="2800" b="1" dirty="0">
              <a:ln>
                <a:solidFill>
                  <a:schemeClr val="tx1"/>
                </a:solidFill>
              </a:ln>
              <a:solidFill>
                <a:srgbClr val="FF99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776447" y="582706"/>
            <a:ext cx="992705" cy="14453"/>
          </a:xfrm>
          <a:prstGeom prst="straightConnector1">
            <a:avLst/>
          </a:prstGeom>
          <a:ln w="76200">
            <a:solidFill>
              <a:srgbClr val="9933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3352" y="270589"/>
            <a:ext cx="2162607" cy="699796"/>
          </a:xfrm>
          <a:prstGeom prst="rect">
            <a:avLst/>
          </a:prstGeom>
          <a:gradFill flip="none" rotWithShape="1">
            <a:gsLst>
              <a:gs pos="92000">
                <a:srgbClr val="009999"/>
              </a:gs>
              <a:gs pos="57000">
                <a:schemeClr val="accent3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Ya’aqov 1:17</a:t>
            </a:r>
          </a:p>
          <a:p>
            <a:pPr algn="ctr"/>
            <a:r>
              <a:rPr lang="en-CA" sz="1400" dirty="0">
                <a:solidFill>
                  <a:schemeClr val="tx1"/>
                </a:solidFill>
              </a:rPr>
              <a:t>(</a:t>
            </a:r>
            <a:r>
              <a:rPr lang="en-CA" sz="1400" dirty="0" smtClean="0">
                <a:solidFill>
                  <a:schemeClr val="tx1"/>
                </a:solidFill>
              </a:rPr>
              <a:t>James) 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34" y="5748858"/>
            <a:ext cx="11301077" cy="1066012"/>
          </a:xfrm>
          <a:prstGeom prst="rect">
            <a:avLst/>
          </a:prstGeom>
          <a:gradFill>
            <a:gsLst>
              <a:gs pos="78000">
                <a:srgbClr val="993300"/>
              </a:gs>
              <a:gs pos="22000">
                <a:schemeClr val="accent6">
                  <a:lumMod val="75000"/>
                </a:schemeClr>
              </a:gs>
            </a:gsLst>
            <a:lin ang="5400000" scaled="0"/>
          </a:gradFill>
          <a:ln w="5715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6600" dirty="0" smtClean="0">
                <a:ln w="28575">
                  <a:solidFill>
                    <a:srgbClr val="0052F6"/>
                  </a:solidFill>
                </a:ln>
                <a:solidFill>
                  <a:srgbClr val="FFFF00"/>
                </a:solidFill>
                <a:effectLst>
                  <a:glow rad="127000">
                    <a:srgbClr val="FF9900"/>
                  </a:glow>
                </a:effectLst>
                <a:latin typeface="Arial Black" panose="020B0A04020102020204" pitchFamily="34" charset="0"/>
              </a:rPr>
              <a:t>No Shadow of Turning!</a:t>
            </a:r>
            <a:endParaRPr lang="en-CA" sz="6600" dirty="0">
              <a:ln w="28575">
                <a:solidFill>
                  <a:srgbClr val="0052F6"/>
                </a:solidFill>
              </a:ln>
              <a:solidFill>
                <a:srgbClr val="FFFF00"/>
              </a:solidFill>
              <a:effectLst>
                <a:glow rad="127000">
                  <a:srgbClr val="FF9900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88488" y="225761"/>
            <a:ext cx="1014166" cy="683693"/>
          </a:xfrm>
          <a:prstGeom prst="ellipse">
            <a:avLst/>
          </a:prstGeom>
          <a:noFill/>
          <a:ln w="38100">
            <a:solidFill>
              <a:srgbClr val="9966FF"/>
            </a:solidFill>
          </a:ln>
          <a:effectLst>
            <a:glow rad="76200">
              <a:srgbClr val="FF99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Notched Right Arrow 16"/>
          <p:cNvSpPr/>
          <p:nvPr/>
        </p:nvSpPr>
        <p:spPr>
          <a:xfrm>
            <a:off x="2452651" y="345232"/>
            <a:ext cx="653387" cy="461584"/>
          </a:xfrm>
          <a:prstGeom prst="notchedRightArrow">
            <a:avLst>
              <a:gd name="adj1" fmla="val 33829"/>
              <a:gd name="adj2" fmla="val 65611"/>
            </a:avLst>
          </a:prstGeom>
          <a:gradFill flip="none" rotWithShape="1">
            <a:gsLst>
              <a:gs pos="46000">
                <a:srgbClr val="009999">
                  <a:lumMod val="76000"/>
                  <a:lumOff val="24000"/>
                </a:srgbClr>
              </a:gs>
              <a:gs pos="29000">
                <a:schemeClr val="accent6">
                  <a:lumMod val="66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2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repeatCount="3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585 0.00162 L -1.875E-6 -4.07407E-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95" y="-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8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53081"/>
            <a:ext cx="10363826" cy="628547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Notice:   </a:t>
            </a:r>
            <a:r>
              <a:rPr lang="en-CA" sz="3600" cap="none" dirty="0" smtClean="0"/>
              <a:t>For those new to these studies – </a:t>
            </a:r>
          </a:p>
          <a:p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The word – </a:t>
            </a:r>
            <a:r>
              <a:rPr lang="en-CA" sz="3600" cap="none" dirty="0" smtClean="0">
                <a:solidFill>
                  <a:srgbClr val="FF0000"/>
                </a:solidFill>
              </a:rPr>
              <a:t>Cycle </a:t>
            </a:r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– is used to designate one 24 hour period, </a:t>
            </a:r>
            <a:r>
              <a:rPr lang="en-CA" sz="3600" u="sng" cap="none" dirty="0" smtClean="0">
                <a:solidFill>
                  <a:srgbClr val="FF00FF"/>
                </a:solidFill>
              </a:rPr>
              <a:t>Dawn to Dawn</a:t>
            </a:r>
            <a:r>
              <a:rPr lang="en-CA" sz="3600" cap="none" dirty="0" smtClean="0">
                <a:solidFill>
                  <a:srgbClr val="FF00FF"/>
                </a:solidFill>
              </a:rPr>
              <a:t>,</a:t>
            </a:r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 within a week of 7. </a:t>
            </a:r>
          </a:p>
          <a:p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There are 7 - </a:t>
            </a:r>
            <a:r>
              <a:rPr lang="en-CA" sz="3600" cap="none" dirty="0" smtClean="0">
                <a:solidFill>
                  <a:srgbClr val="FF00FF"/>
                </a:solidFill>
              </a:rPr>
              <a:t>24 hour cycles </a:t>
            </a:r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in a week.</a:t>
            </a:r>
          </a:p>
          <a:p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The word </a:t>
            </a:r>
            <a:r>
              <a:rPr lang="en-CA" sz="3600" cap="none" dirty="0" smtClean="0">
                <a:solidFill>
                  <a:srgbClr val="FF0000"/>
                </a:solidFill>
              </a:rPr>
              <a:t>“day” </a:t>
            </a:r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causes too much confusion within its ambiguous inaccuracy. </a:t>
            </a:r>
            <a:b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i.e. Is “day” the light season?  Is it the night season or does it reference both? </a:t>
            </a:r>
          </a:p>
          <a:p>
            <a:r>
              <a:rPr lang="en-CA" sz="3600" b="1" cap="none" dirty="0" smtClean="0">
                <a:solidFill>
                  <a:srgbClr val="FF00FF"/>
                </a:solidFill>
              </a:rPr>
              <a:t>Cycle</a:t>
            </a:r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 - effectively eliminates all this confusion.  </a:t>
            </a:r>
            <a:r>
              <a:rPr lang="en-CA" sz="3600" b="1" cap="none" dirty="0" smtClean="0">
                <a:solidFill>
                  <a:srgbClr val="FF00FF"/>
                </a:solidFill>
                <a:sym typeface="Wingdings" panose="05000000000000000000" pitchFamily="2" charset="2"/>
              </a:rPr>
              <a:t></a:t>
            </a:r>
            <a:r>
              <a:rPr lang="en-CA" sz="3600" cap="non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C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7600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rgbClr val="009999"/>
            </a:gs>
            <a:gs pos="22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0" y="408702"/>
            <a:ext cx="11665296" cy="6338568"/>
          </a:xfrm>
          <a:gradFill>
            <a:gsLst>
              <a:gs pos="14000">
                <a:srgbClr val="FFFF00"/>
              </a:gs>
              <a:gs pos="28000">
                <a:srgbClr val="00FFFF"/>
              </a:gs>
              <a:gs pos="91000">
                <a:srgbClr val="FF0000">
                  <a:alpha val="48000"/>
                </a:srgb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r>
              <a:rPr lang="en-US" sz="2800" cap="none" dirty="0" smtClean="0">
                <a:solidFill>
                  <a:schemeClr val="tx1"/>
                </a:solidFill>
                <a:effectLst>
                  <a:glow rad="279400">
                    <a:srgbClr val="00FF00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DEFINITE 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cap="none" dirty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SHADOW OF TURNING</a:t>
            </a:r>
            <a: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br>
              <a:rPr lang="en-US" sz="2800" cap="none" dirty="0" smtClean="0">
                <a:solidFill>
                  <a:srgbClr val="2606E4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u="sng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Birds eye view</a:t>
            </a:r>
            <a:r>
              <a:rPr lang="en-US" sz="2800" b="1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a vertical 5 meter pole.</a:t>
            </a:r>
            <a:br>
              <a:rPr lang="en-US" sz="2800" b="1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sun appears in the </a:t>
            </a:r>
            <a:r>
              <a:rPr lang="en-US" sz="2800" b="1" cap="none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East</a:t>
            </a: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on    the mornings </a:t>
            </a:r>
            <a:r>
              <a:rPr lang="en-US" sz="2800" b="1" u="sng" cap="none" dirty="0" smtClean="0">
                <a:solidFill>
                  <a:schemeClr val="tx1"/>
                </a:solidFill>
                <a:effectLst>
                  <a:glow rad="76200">
                    <a:srgbClr val="FF9900"/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en-US" sz="2800" b="1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800" b="1" cap="none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Tequfah</a:t>
            </a:r>
            <a:r>
              <a:rPr lang="en-US" sz="2800" b="1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day.  </a:t>
            </a:r>
            <a:r>
              <a:rPr lang="en-US" sz="2800" cap="none" dirty="0" smtClean="0">
                <a:noFill/>
                <a:ea typeface="Calibri" panose="020F0502020204030204" pitchFamily="34" charset="0"/>
                <a:cs typeface="Times New Roman" panose="02020603050405020304" pitchFamily="18" charset="0"/>
              </a:rPr>
              <a:t>,,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fld id="{2A013F82-EE5E-44EE-A61D-E31C6657F26F}" type="slidenum">
              <a:rPr lang="en-CA" smtClean="0"/>
              <a:pPr/>
              <a:t>30</a:t>
            </a:fld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79576" y="1425388"/>
            <a:ext cx="1293564" cy="181466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9139" y="3451668"/>
            <a:ext cx="1179343" cy="681134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400" dirty="0" smtClean="0">
                <a:solidFill>
                  <a:schemeClr val="tx1"/>
                </a:solidFill>
              </a:rPr>
              <a:t>Sun!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01752" y="3428856"/>
            <a:ext cx="1260649" cy="681134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dirty="0" smtClean="0"/>
              <a:t>West</a:t>
            </a:r>
            <a:endParaRPr lang="en-CA" sz="4000" dirty="0"/>
          </a:p>
        </p:txBody>
      </p:sp>
      <p:sp>
        <p:nvSpPr>
          <p:cNvPr id="11" name="Rectangle 10"/>
          <p:cNvSpPr/>
          <p:nvPr/>
        </p:nvSpPr>
        <p:spPr>
          <a:xfrm>
            <a:off x="2012035" y="3792235"/>
            <a:ext cx="8086164" cy="1875226"/>
          </a:xfrm>
          <a:prstGeom prst="rect">
            <a:avLst/>
          </a:prstGeom>
          <a:noFill/>
          <a:ln w="38100">
            <a:solidFill>
              <a:srgbClr val="9966FF"/>
            </a:solidFill>
          </a:ln>
          <a:effectLst>
            <a:glow rad="381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shadow forms an </a:t>
            </a:r>
            <a:r>
              <a:rPr lang="en-US" sz="3200" b="1" dirty="0" smtClean="0">
                <a:ln w="19050">
                  <a:solidFill>
                    <a:srgbClr val="9966FF"/>
                  </a:solidFill>
                </a:ln>
                <a:solidFill>
                  <a:srgbClr val="00FFFF"/>
                </a:solidFill>
              </a:rPr>
              <a:t>ARC</a:t>
            </a:r>
            <a:r>
              <a:rPr lang="en-US" sz="3200" dirty="0" smtClean="0">
                <a:solidFill>
                  <a:srgbClr val="FFFF00"/>
                </a:solidFill>
              </a:rPr>
              <a:t> or a </a:t>
            </a:r>
            <a:r>
              <a:rPr lang="en-US" sz="3200" b="1" dirty="0" smtClean="0">
                <a:ln w="19050">
                  <a:solidFill>
                    <a:srgbClr val="9966FF"/>
                  </a:solidFill>
                </a:ln>
                <a:solidFill>
                  <a:srgbClr val="00FFFF"/>
                </a:solidFill>
              </a:rPr>
              <a:t>CURVED PATH </a:t>
            </a:r>
            <a:r>
              <a:rPr lang="en-US" sz="3200" dirty="0" smtClean="0">
                <a:solidFill>
                  <a:srgbClr val="00FFFF"/>
                </a:solidFill>
              </a:rPr>
              <a:t>– </a:t>
            </a:r>
            <a:br>
              <a:rPr lang="en-US" sz="3200" dirty="0" smtClean="0">
                <a:solidFill>
                  <a:srgbClr val="00FFFF"/>
                </a:solidFill>
              </a:rPr>
            </a:br>
            <a:r>
              <a:rPr lang="en-US" sz="3200" dirty="0" smtClean="0">
                <a:solidFill>
                  <a:srgbClr val="00FFFF"/>
                </a:solidFill>
              </a:rPr>
              <a:t>a -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27000">
                    <a:srgbClr val="0052F6"/>
                  </a:glow>
                </a:effectLst>
              </a:rPr>
              <a:t>SHADOW OF TURNING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</a:rPr>
              <a:t> </a:t>
            </a:r>
            <a:r>
              <a:rPr lang="en-US" sz="3200" b="1" dirty="0" smtClean="0">
                <a:solidFill>
                  <a:srgbClr val="00FFFF"/>
                </a:solidFill>
                <a:effectLst/>
              </a:rPr>
              <a:t>-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</a:rPr>
              <a:t> </a:t>
            </a:r>
            <a:r>
              <a:rPr lang="en-US" sz="3200" dirty="0" smtClean="0">
                <a:solidFill>
                  <a:srgbClr val="00FFFF"/>
                </a:solidFill>
                <a:effectLst/>
              </a:rPr>
              <a:t>via</a:t>
            </a:r>
            <a:r>
              <a:rPr lang="en-US" sz="3200" dirty="0" smtClean="0">
                <a:solidFill>
                  <a:srgbClr val="00FFFF"/>
                </a:solidFill>
              </a:rPr>
              <a:t> point to point </a:t>
            </a:r>
            <a:br>
              <a:rPr lang="en-US" sz="3200" dirty="0" smtClean="0">
                <a:solidFill>
                  <a:srgbClr val="00FFFF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by the sun making the shadow.</a:t>
            </a:r>
            <a:endParaRPr lang="en-CA" sz="32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9151" y="10603"/>
            <a:ext cx="2159498" cy="527271"/>
          </a:xfrm>
          <a:prstGeom prst="rect">
            <a:avLst/>
          </a:prstGeom>
          <a:gradFill flip="none" rotWithShape="1">
            <a:gsLst>
              <a:gs pos="92000">
                <a:srgbClr val="009999"/>
              </a:gs>
              <a:gs pos="57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G5157</a:t>
            </a:r>
            <a:r>
              <a:rPr lang="en-CA" sz="2800" dirty="0" smtClean="0">
                <a:solidFill>
                  <a:schemeClr val="tx1"/>
                </a:solidFill>
              </a:rPr>
              <a:t>- 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Trope</a:t>
            </a:r>
            <a:endParaRPr lang="en-CA" sz="2800" b="1" dirty="0">
              <a:ln>
                <a:solidFill>
                  <a:schemeClr val="tx1"/>
                </a:solidFill>
              </a:ln>
              <a:solidFill>
                <a:srgbClr val="FF9900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10800000">
            <a:off x="229136" y="2574697"/>
            <a:ext cx="11733265" cy="1781632"/>
          </a:xfrm>
          <a:prstGeom prst="pie">
            <a:avLst>
              <a:gd name="adj1" fmla="val 10456"/>
              <a:gd name="adj2" fmla="val 10767981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9690846" y="453525"/>
            <a:ext cx="1622610" cy="466742"/>
          </a:xfrm>
          <a:prstGeom prst="bentArrow">
            <a:avLst>
              <a:gd name="adj1" fmla="val 25000"/>
              <a:gd name="adj2" fmla="val 33194"/>
              <a:gd name="adj3" fmla="val 50000"/>
              <a:gd name="adj4" fmla="val 43750"/>
            </a:avLst>
          </a:prstGeom>
          <a:solidFill>
            <a:srgbClr val="00FFFF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5917163" y="3240055"/>
            <a:ext cx="357673" cy="377890"/>
          </a:xfrm>
          <a:prstGeom prst="flowChartConnector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899896" y="5878714"/>
            <a:ext cx="8425927" cy="7304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dirty="0" smtClean="0">
                <a:solidFill>
                  <a:schemeClr val="tx1"/>
                </a:solidFill>
              </a:rPr>
              <a:t>I am sorry but I am unable to make this shadow track correctly! </a:t>
            </a:r>
            <a:r>
              <a:rPr lang="en-CA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C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25 3.7037E-6 L 0.63086 0.17222 C 0.58308 0.20949 0.51068 0.22893 0.43477 0.22893 C 0.34831 0.22893 0.27917 0.20949 0.23152 0.17222 L -4.58333E-6 3.7037E-6 " pathEditMode="relative" rAng="0" ptsTypes="AAAAA">
                                      <p:cBhvr>
                                        <p:cTn id="9" dur="4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25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8000">
              <a:srgbClr val="009999"/>
            </a:gs>
            <a:gs pos="22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3" y="1124430"/>
            <a:ext cx="11665296" cy="5545292"/>
          </a:xfrm>
          <a:gradFill>
            <a:gsLst>
              <a:gs pos="14000">
                <a:srgbClr val="FFFF00"/>
              </a:gs>
              <a:gs pos="28000">
                <a:srgbClr val="00FFFF"/>
              </a:gs>
              <a:gs pos="91000">
                <a:srgbClr val="9966FF">
                  <a:alpha val="32000"/>
                </a:srgbClr>
              </a:gs>
            </a:gsLst>
            <a:lin ang="5400000" scaled="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/>
            <a:sp3d extrusionH="57150">
              <a:bevelT w="38100" h="38100"/>
            </a:sp3d>
          </a:bodyPr>
          <a:lstStyle/>
          <a:p>
            <a:pPr algn="l"/>
            <a:r>
              <a:rPr lang="en-US" i="1" dirty="0" smtClean="0">
                <a:solidFill>
                  <a:srgbClr val="0A0A0A"/>
                </a:solidFill>
                <a:latin typeface="blbGentium"/>
              </a:rPr>
              <a:t>Strong’s - G5157</a:t>
            </a:r>
          </a:p>
          <a:p>
            <a:r>
              <a:rPr lang="en-US" sz="2800" b="1" cap="none" dirty="0" err="1" smtClean="0">
                <a:solidFill>
                  <a:srgbClr val="0A0A0A"/>
                </a:solidFill>
                <a:latin typeface="blbGentium"/>
              </a:rPr>
              <a:t>τρο</a:t>
            </a:r>
            <a:r>
              <a:rPr lang="en-US" sz="2800" b="1" cap="none" dirty="0" smtClean="0">
                <a:solidFill>
                  <a:srgbClr val="0A0A0A"/>
                </a:solidFill>
                <a:latin typeface="blbGentium"/>
              </a:rPr>
              <a:t>πή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b="1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tropḗ,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trop-ay'; from an apparently         primary τρέπω trépō to turn; </a:t>
            </a:r>
            <a:r>
              <a:rPr lang="en-US" sz="2800" b="1" dirty="0" smtClean="0">
                <a:solidFill>
                  <a:srgbClr val="0A0A0A"/>
                </a:solidFill>
                <a:effectLst>
                  <a:glow rad="127000">
                    <a:srgbClr val="FF9900"/>
                  </a:glow>
                </a:effectLst>
                <a:latin typeface="arial" panose="020B0604020202020204" pitchFamily="34" charset="0"/>
              </a:rPr>
              <a:t>a turn 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("trope"), 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i.e. </a:t>
            </a:r>
            <a:r>
              <a:rPr lang="en-US" sz="2800" dirty="0" smtClean="0">
                <a:solidFill>
                  <a:srgbClr val="0A0A0A"/>
                </a:solidFill>
                <a:effectLst>
                  <a:glow rad="63500">
                    <a:srgbClr val="FF00FF"/>
                  </a:glow>
                </a:effectLst>
                <a:latin typeface="arial" panose="020B0604020202020204" pitchFamily="34" charset="0"/>
              </a:rPr>
              <a:t>revolution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(figuratively, variation):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—</a:t>
            </a:r>
            <a:r>
              <a:rPr lang="en-US" sz="2800" b="1" dirty="0" smtClean="0">
                <a:solidFill>
                  <a:srgbClr val="0A0A0A"/>
                </a:solidFill>
                <a:effectLst>
                  <a:glow rad="127000">
                    <a:srgbClr val="FF9900"/>
                  </a:glow>
                </a:effectLst>
                <a:latin typeface="arial" panose="020B0604020202020204" pitchFamily="34" charset="0"/>
              </a:rPr>
              <a:t>turning.</a:t>
            </a:r>
          </a:p>
          <a:p>
            <a:pPr algn="l"/>
            <a:r>
              <a:rPr lang="en-US" sz="2400" i="1" cap="none" dirty="0" err="1" smtClean="0">
                <a:solidFill>
                  <a:srgbClr val="0A0A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Thayers</a:t>
            </a:r>
            <a:r>
              <a:rPr lang="en-US" sz="2400" i="1" cap="none" dirty="0" smtClean="0">
                <a:solidFill>
                  <a:srgbClr val="0A0A0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Greek Lexicon</a:t>
            </a:r>
          </a:p>
          <a:p>
            <a:r>
              <a:rPr lang="en-US" sz="2800" b="1" dirty="0" err="1">
                <a:solidFill>
                  <a:srgbClr val="0A0A0A"/>
                </a:solidFill>
                <a:latin typeface="blbGentium"/>
              </a:rPr>
              <a:t>τρο</a:t>
            </a:r>
            <a:r>
              <a:rPr lang="en-US" sz="2800" b="1" dirty="0">
                <a:solidFill>
                  <a:srgbClr val="0A0A0A"/>
                </a:solidFill>
                <a:latin typeface="blbGentium"/>
              </a:rPr>
              <a:t>πή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800000"/>
                </a:solidFill>
                <a:latin typeface="blbGentium"/>
              </a:rPr>
              <a:t>τροπῆς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800000"/>
                </a:solidFill>
                <a:latin typeface="blbGentium"/>
              </a:rPr>
              <a:t>ἡ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(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from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800000"/>
                </a:solidFill>
                <a:latin typeface="blbGentium"/>
              </a:rPr>
              <a:t>τρέπω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 to turn), </a:t>
            </a:r>
            <a:r>
              <a:rPr lang="en-US" sz="2800" b="1" dirty="0">
                <a:solidFill>
                  <a:srgbClr val="0A0A0A"/>
                </a:solidFill>
                <a:effectLst>
                  <a:glow rad="127000">
                    <a:srgbClr val="FF9900"/>
                  </a:glow>
                </a:effectLst>
                <a:latin typeface="arial" panose="020B0604020202020204" pitchFamily="34" charset="0"/>
              </a:rPr>
              <a:t>a turning</a:t>
            </a:r>
            <a:r>
              <a:rPr lang="en-US" sz="2800" dirty="0">
                <a:solidFill>
                  <a:srgbClr val="0A0A0A"/>
                </a:solidFill>
                <a:effectLst>
                  <a:glow rad="127000">
                    <a:srgbClr val="FF9900"/>
                  </a:glow>
                </a:effectLst>
                <a:latin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0A0A0A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of the heavenly bodies,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2"/>
              </a:rPr>
              <a:t>James 1:17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(on this see </a:t>
            </a:r>
            <a:r>
              <a:rPr lang="en-US" sz="2800" cap="none" dirty="0" smtClean="0">
                <a:solidFill>
                  <a:srgbClr val="800000"/>
                </a:solidFill>
                <a:latin typeface="blbGentium"/>
              </a:rPr>
              <a:t>ἀποσκίασμα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); often so in the Greek writings from Homer and Hesiod down (see Liddell and Scott, under the word, 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1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); cf. </a:t>
            </a:r>
            <a:r>
              <a:rPr lang="en-US" sz="2800" dirty="0">
                <a:solidFill>
                  <a:srgbClr val="993300"/>
                </a:solidFill>
                <a:latin typeface="arial" panose="020B0604020202020204" pitchFamily="34" charset="0"/>
                <a:hlinkClick r:id="rId3"/>
              </a:rPr>
              <a:t>Job </a:t>
            </a:r>
            <a:r>
              <a:rPr lang="en-US" sz="2800" dirty="0" smtClean="0">
                <a:solidFill>
                  <a:srgbClr val="993300"/>
                </a:solidFill>
                <a:latin typeface="arial" panose="020B0604020202020204" pitchFamily="34" charset="0"/>
                <a:hlinkClick r:id="rId3"/>
              </a:rPr>
              <a:t>38:33</a:t>
            </a:r>
            <a:r>
              <a:rPr lang="en-US" sz="2800" dirty="0" smtClean="0">
                <a:solidFill>
                  <a:srgbClr val="993300"/>
                </a:solidFill>
                <a:latin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; 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Wis. 7:18; 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</a:br>
            <a:r>
              <a:rPr lang="en-US" sz="2800" dirty="0" smtClean="0">
                <a:solidFill>
                  <a:srgbClr val="39547F"/>
                </a:solidFill>
                <a:latin typeface="arial" panose="020B0604020202020204" pitchFamily="34" charset="0"/>
                <a:hlinkClick r:id="rId4"/>
              </a:rPr>
              <a:t>Deuteronomy 33:14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; (</a:t>
            </a:r>
            <a:r>
              <a:rPr lang="en-US" sz="2800" cap="none" dirty="0">
                <a:solidFill>
                  <a:srgbClr val="0A0A0A"/>
                </a:solidFill>
                <a:latin typeface="arial" panose="020B0604020202020204" pitchFamily="34" charset="0"/>
              </a:rPr>
              <a:t>S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ophocles'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 L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exicon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, 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under the Word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).</a:t>
            </a:r>
            <a:endParaRPr lang="en-US" sz="2800" cap="none" dirty="0" smtClean="0">
              <a:noFill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fld id="{2A013F82-EE5E-44EE-A61D-E31C6657F26F}" type="slidenum">
              <a:rPr lang="en-CA" smtClean="0"/>
              <a:pPr/>
              <a:t>31</a:t>
            </a:fld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3051457" y="208912"/>
            <a:ext cx="5384090" cy="706414"/>
          </a:xfrm>
          <a:prstGeom prst="rect">
            <a:avLst/>
          </a:prstGeom>
          <a:noFill/>
          <a:ln w="38100">
            <a:solidFill>
              <a:srgbClr val="9966FF"/>
            </a:solidFill>
          </a:ln>
          <a:effectLst>
            <a:glow rad="38100">
              <a:srgbClr val="FFFF00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ln w="28575">
                  <a:solidFill>
                    <a:srgbClr val="0052F6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No Shadow of Turning!</a:t>
            </a:r>
            <a:endParaRPr lang="en-CA" sz="3200" dirty="0">
              <a:ln w="28575">
                <a:solidFill>
                  <a:srgbClr val="0052F6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52" y="270589"/>
            <a:ext cx="2162607" cy="699796"/>
          </a:xfrm>
          <a:prstGeom prst="rect">
            <a:avLst/>
          </a:prstGeom>
          <a:gradFill flip="none" rotWithShape="1">
            <a:gsLst>
              <a:gs pos="92000">
                <a:srgbClr val="009999"/>
              </a:gs>
              <a:gs pos="57000">
                <a:schemeClr val="accent3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Ya’aqov 1:17</a:t>
            </a:r>
          </a:p>
          <a:p>
            <a:pPr algn="ctr"/>
            <a:r>
              <a:rPr lang="en-CA" sz="1400" dirty="0">
                <a:solidFill>
                  <a:schemeClr val="tx1"/>
                </a:solidFill>
              </a:rPr>
              <a:t>(</a:t>
            </a:r>
            <a:r>
              <a:rPr lang="en-CA" sz="1400" dirty="0" smtClean="0">
                <a:solidFill>
                  <a:schemeClr val="tx1"/>
                </a:solidFill>
              </a:rPr>
              <a:t>James) 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69151" y="270588"/>
            <a:ext cx="2159498" cy="527271"/>
          </a:xfrm>
          <a:prstGeom prst="rect">
            <a:avLst/>
          </a:prstGeom>
          <a:gradFill flip="none" rotWithShape="1">
            <a:gsLst>
              <a:gs pos="92000">
                <a:srgbClr val="009999"/>
              </a:gs>
              <a:gs pos="57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G5157</a:t>
            </a:r>
            <a:r>
              <a:rPr lang="en-CA" sz="2800" dirty="0" smtClean="0">
                <a:solidFill>
                  <a:schemeClr val="tx1"/>
                </a:solidFill>
              </a:rPr>
              <a:t>- 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Trope</a:t>
            </a:r>
            <a:endParaRPr lang="en-CA" sz="2800" b="1" dirty="0">
              <a:ln>
                <a:solidFill>
                  <a:schemeClr val="tx1"/>
                </a:solidFill>
              </a:ln>
              <a:solidFill>
                <a:srgbClr val="FF99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724122" y="597159"/>
            <a:ext cx="1045029" cy="0"/>
          </a:xfrm>
          <a:prstGeom prst="straightConnector1">
            <a:avLst/>
          </a:prstGeom>
          <a:ln w="76200">
            <a:solidFill>
              <a:srgbClr val="9933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84179" y="4394717"/>
            <a:ext cx="2164701" cy="53184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FFFF00"/>
                </a:solidFill>
              </a:rPr>
              <a:t>James 1:17</a:t>
            </a:r>
            <a:endParaRPr lang="en-CA" sz="32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5882" y="5406442"/>
            <a:ext cx="1909665" cy="5318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dirty="0" smtClean="0">
                <a:solidFill>
                  <a:srgbClr val="FFFF00"/>
                </a:solidFill>
              </a:rPr>
              <a:t>Job 38:33</a:t>
            </a:r>
            <a:endParaRPr lang="en-CA" sz="32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4297" y="5979786"/>
            <a:ext cx="3769566" cy="53184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Deuteronomy 33:14</a:t>
            </a:r>
            <a:endParaRPr lang="en-CA" sz="3200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71359" y="797859"/>
            <a:ext cx="0" cy="14414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rgbClr val="009999"/>
            </a:gs>
            <a:gs pos="22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05" y="851647"/>
            <a:ext cx="12003953" cy="5809110"/>
          </a:xfrm>
          <a:gradFill flip="none" rotWithShape="1">
            <a:gsLst>
              <a:gs pos="13000">
                <a:schemeClr val="tx1"/>
              </a:gs>
              <a:gs pos="41000">
                <a:srgbClr val="00FFFF"/>
              </a:gs>
              <a:gs pos="91000">
                <a:srgbClr val="9966FF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/>
            <a:sp3d extrusionH="57150">
              <a:bevelT h="25400" prst="softRound"/>
            </a:sp3d>
          </a:bodyPr>
          <a:lstStyle/>
          <a:p>
            <a:pPr algn="l"/>
            <a:r>
              <a:rPr lang="en-US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J</a:t>
            </a:r>
            <a:r>
              <a:rPr lang="en-US" sz="2800" i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ob</a:t>
            </a:r>
            <a:r>
              <a:rPr lang="en-US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38:31  </a:t>
            </a:r>
            <a:r>
              <a:rPr lang="en-US" sz="2800" cap="none" dirty="0">
                <a:solidFill>
                  <a:prstClr val="black"/>
                </a:solidFill>
                <a:latin typeface="Georgia" panose="02040502050405020303" pitchFamily="18" charset="0"/>
              </a:rPr>
              <a:t>D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o you bind the bands of </a:t>
            </a:r>
            <a:r>
              <a:rPr lang="en-US" sz="2800" cap="none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Kimah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400" cap="none" dirty="0" smtClean="0">
                <a:solidFill>
                  <a:srgbClr val="C00000"/>
                </a:solidFill>
                <a:latin typeface="Georgia" panose="02040502050405020303" pitchFamily="18" charset="0"/>
              </a:rPr>
              <a:t>[Pleiades], </a:t>
            </a:r>
            <a:r>
              <a:rPr lang="en-US" sz="2800" cap="none" dirty="0" smtClean="0">
                <a:solidFill>
                  <a:srgbClr val="00FFFF"/>
                </a:solidFill>
                <a:latin typeface="Georgia" panose="02040502050405020303" pitchFamily="18" charset="0"/>
              </a:rPr>
              <a:t>or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cap="none" dirty="0" smtClean="0">
                <a:solidFill>
                  <a:srgbClr val="00FFFF"/>
                </a:solidFill>
                <a:latin typeface="Georgia" panose="02040502050405020303" pitchFamily="18" charset="0"/>
              </a:rPr>
              <a:t>loosen the 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cords of </a:t>
            </a:r>
            <a:r>
              <a:rPr lang="en-US" sz="2800" cap="none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Kesil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400" cap="none" dirty="0" smtClean="0">
                <a:solidFill>
                  <a:srgbClr val="C00000"/>
                </a:solidFill>
                <a:latin typeface="Georgia" panose="02040502050405020303" pitchFamily="18" charset="0"/>
              </a:rPr>
              <a:t>[Orion]? </a:t>
            </a:r>
            <a:endParaRPr lang="en-US" sz="2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J</a:t>
            </a:r>
            <a:r>
              <a:rPr lang="en-US" sz="2800" i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ob</a:t>
            </a:r>
            <a:r>
              <a:rPr lang="en-US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38:32  </a:t>
            </a:r>
            <a:r>
              <a:rPr lang="en-US" sz="2800" cap="none" dirty="0">
                <a:solidFill>
                  <a:prstClr val="black"/>
                </a:solidFill>
                <a:latin typeface="Georgia" panose="02040502050405020303" pitchFamily="18" charset="0"/>
              </a:rPr>
              <a:t>D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o you bring out the </a:t>
            </a:r>
            <a:r>
              <a:rPr lang="en-US" sz="2800" cap="none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constellations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 [</a:t>
            </a:r>
            <a:r>
              <a:rPr lang="en-US" sz="2400" b="1" cap="none" dirty="0" smtClean="0">
                <a:solidFill>
                  <a:prstClr val="black"/>
                </a:solidFill>
                <a:effectLst>
                  <a:glow rad="76200">
                    <a:srgbClr val="FF9999"/>
                  </a:glow>
                </a:effectLst>
                <a:latin typeface="Georgia" panose="02040502050405020303" pitchFamily="18" charset="0"/>
              </a:rPr>
              <a:t>Mazzaroth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] in </a:t>
            </a:r>
            <a:r>
              <a:rPr lang="en-US" sz="2800" b="1" u="sng" cap="none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its season</a:t>
            </a:r>
            <a:r>
              <a:rPr lang="en-US" sz="2800" b="1" cap="none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?</a:t>
            </a:r>
            <a:r>
              <a:rPr lang="en-US" sz="2800" b="1" u="sng" cap="none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		Or do you lead the bear </a:t>
            </a:r>
            <a:r>
              <a:rPr lang="en-US" sz="2400" cap="none" dirty="0" smtClean="0">
                <a:solidFill>
                  <a:srgbClr val="C00000"/>
                </a:solidFill>
                <a:latin typeface="Georgia" panose="02040502050405020303" pitchFamily="18" charset="0"/>
              </a:rPr>
              <a:t>[</a:t>
            </a:r>
            <a:r>
              <a:rPr lang="en-US" sz="2400" cap="none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Arcturas</a:t>
            </a:r>
            <a:r>
              <a:rPr lang="en-US" sz="2400" cap="none" dirty="0" smtClean="0">
                <a:solidFill>
                  <a:srgbClr val="C00000"/>
                </a:solidFill>
                <a:latin typeface="Georgia" panose="02040502050405020303" pitchFamily="18" charset="0"/>
              </a:rPr>
              <a:t>] </a:t>
            </a:r>
            <a:r>
              <a:rPr lang="en-US" sz="2400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>with</a:t>
            </a:r>
            <a:r>
              <a:rPr lang="en-US" sz="2400" cap="none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800" cap="none" dirty="0" smtClean="0">
                <a:solidFill>
                  <a:prstClr val="black"/>
                </a:solidFill>
                <a:latin typeface="Georgia" panose="02040502050405020303" pitchFamily="18" charset="0"/>
              </a:rPr>
              <a:t>its sons? </a:t>
            </a: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algn="l"/>
            <a:r>
              <a:rPr lang="en-US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J</a:t>
            </a:r>
            <a:r>
              <a:rPr lang="en-US" sz="2800" i="1" cap="none" dirty="0" smtClean="0">
                <a:solidFill>
                  <a:schemeClr val="bg1"/>
                </a:solidFill>
                <a:latin typeface="Georgia" panose="02040502050405020303" pitchFamily="18" charset="0"/>
              </a:rPr>
              <a:t>ob</a:t>
            </a:r>
            <a:r>
              <a:rPr lang="en-US" sz="28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38:33  </a:t>
            </a:r>
            <a:r>
              <a:rPr lang="en-US" sz="2800" b="1" cap="none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D</a:t>
            </a:r>
            <a:r>
              <a:rPr lang="en-US" sz="2800" b="1" cap="none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o you know the </a:t>
            </a:r>
            <a:r>
              <a:rPr lang="en-US" sz="3600" b="1" cap="none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LAWS OF THE HEAVENS? 		</a:t>
            </a:r>
            <a:r>
              <a:rPr lang="en-US" sz="2800" b="1" cap="none" dirty="0" smtClean="0">
                <a:solidFill>
                  <a:prstClr val="black"/>
                </a:solidFill>
                <a:effectLst/>
                <a:latin typeface="Georgia" panose="02040502050405020303" pitchFamily="18" charset="0"/>
              </a:rPr>
              <a:t>Or do you set </a:t>
            </a:r>
            <a:r>
              <a:rPr lang="en-US" sz="2800" b="1" cap="none" dirty="0">
                <a:solidFill>
                  <a:prstClr val="black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800" b="1" cap="none" dirty="0" smtClean="0">
                <a:solidFill>
                  <a:prstClr val="black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en-US" sz="2800" b="1" cap="none" dirty="0" smtClean="0">
                <a:solidFill>
                  <a:prstClr val="black"/>
                </a:solidFill>
                <a:effectLst/>
                <a:latin typeface="Georgia" panose="02040502050405020303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effectLst/>
                <a:latin typeface="Georgia" panose="02040502050405020303" pitchFamily="18" charset="0"/>
              </a:rPr>
              <a:t>			</a:t>
            </a:r>
            <a:r>
              <a:rPr lang="en-US" sz="3600" b="1" cap="none" dirty="0" smtClean="0">
                <a:solidFill>
                  <a:prstClr val="black"/>
                </a:solidFill>
                <a:effectLst>
                  <a:glow rad="355600">
                    <a:srgbClr val="FF9900"/>
                  </a:glow>
                </a:effectLst>
                <a:latin typeface="Georgia" panose="02040502050405020303" pitchFamily="18" charset="0"/>
              </a:rPr>
              <a:t>THEIR RULE </a:t>
            </a:r>
            <a:r>
              <a:rPr lang="en-US" sz="3600" b="1" cap="none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OVER THE EARTH?</a:t>
            </a:r>
            <a:endParaRPr lang="en-US" sz="3600" b="1" cap="none" dirty="0" smtClean="0">
              <a:noFill/>
              <a:effectLst>
                <a:glow rad="127000">
                  <a:srgbClr val="00FF00"/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h="25400" prst="softRound"/>
            </a:sp3d>
          </a:bodyPr>
          <a:lstStyle/>
          <a:p>
            <a:fld id="{2A013F82-EE5E-44EE-A61D-E31C6657F26F}" type="slidenum">
              <a:rPr lang="en-CA" smtClean="0"/>
              <a:pPr/>
              <a:t>32</a:t>
            </a:fld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3394991" y="151423"/>
            <a:ext cx="5384090" cy="538857"/>
          </a:xfrm>
          <a:prstGeom prst="rect">
            <a:avLst/>
          </a:prstGeom>
          <a:noFill/>
          <a:ln w="38100">
            <a:solidFill>
              <a:srgbClr val="9966FF"/>
            </a:solidFill>
          </a:ln>
          <a:effectLst>
            <a:glow rad="381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ln w="28575">
                  <a:solidFill>
                    <a:srgbClr val="0052F6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No Shadow of Turning!</a:t>
            </a:r>
            <a:endParaRPr lang="en-CA" sz="3200" dirty="0">
              <a:ln w="28575">
                <a:solidFill>
                  <a:srgbClr val="0052F6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3353" y="132245"/>
            <a:ext cx="2079812" cy="47735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rgbClr val="FFFF00"/>
                </a:solidFill>
              </a:rPr>
              <a:t>Job 38:33</a:t>
            </a:r>
            <a:endParaRPr lang="en-CA" sz="32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8047" y="5423647"/>
            <a:ext cx="11763696" cy="1434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r>
              <a:rPr lang="en-CA" sz="2400" dirty="0" err="1">
                <a:solidFill>
                  <a:schemeClr val="tx1"/>
                </a:solidFill>
              </a:rPr>
              <a:t>Jer</a:t>
            </a:r>
            <a:r>
              <a:rPr lang="en-CA" sz="2400" dirty="0">
                <a:solidFill>
                  <a:schemeClr val="tx1"/>
                </a:solidFill>
              </a:rPr>
              <a:t> 33:20  </a:t>
            </a:r>
            <a:r>
              <a:rPr lang="en-CA" sz="3200" dirty="0">
                <a:solidFill>
                  <a:srgbClr val="663300"/>
                </a:solidFill>
              </a:rPr>
              <a:t>“Thus said </a:t>
            </a:r>
            <a:r>
              <a:rPr lang="he-IL" sz="3200" dirty="0" smtClean="0">
                <a:solidFill>
                  <a:srgbClr val="663300"/>
                </a:solidFill>
              </a:rPr>
              <a:t>יהוה</a:t>
            </a:r>
            <a:r>
              <a:rPr lang="en-CA" sz="3200" dirty="0" smtClean="0">
                <a:solidFill>
                  <a:srgbClr val="663300"/>
                </a:solidFill>
              </a:rPr>
              <a:t> </a:t>
            </a:r>
            <a:r>
              <a:rPr lang="en-CA" sz="3200" dirty="0" smtClean="0">
                <a:solidFill>
                  <a:srgbClr val="0052F6"/>
                </a:solidFill>
              </a:rPr>
              <a:t>[</a:t>
            </a:r>
            <a:r>
              <a:rPr lang="en-CA" sz="3200" dirty="0" err="1" smtClean="0">
                <a:solidFill>
                  <a:srgbClr val="0052F6"/>
                </a:solidFill>
              </a:rPr>
              <a:t>Yahuah</a:t>
            </a:r>
            <a:r>
              <a:rPr lang="en-CA" sz="3200" dirty="0" smtClean="0">
                <a:solidFill>
                  <a:srgbClr val="0052F6"/>
                </a:solidFill>
              </a:rPr>
              <a:t>]</a:t>
            </a:r>
            <a:r>
              <a:rPr lang="en-US" sz="3200" dirty="0" smtClean="0">
                <a:solidFill>
                  <a:srgbClr val="0052F6"/>
                </a:solidFill>
              </a:rPr>
              <a:t>, </a:t>
            </a:r>
            <a:r>
              <a:rPr lang="en-US" sz="3200" dirty="0">
                <a:solidFill>
                  <a:srgbClr val="663300"/>
                </a:solidFill>
              </a:rPr>
              <a:t>‘If you could break </a:t>
            </a:r>
            <a:r>
              <a:rPr lang="en-US" sz="3200" b="1" dirty="0">
                <a:solidFill>
                  <a:srgbClr val="663300"/>
                </a:solidFill>
                <a:effectLst>
                  <a:glow rad="127000">
                    <a:srgbClr val="00FFFF"/>
                  </a:glow>
                </a:effectLst>
              </a:rPr>
              <a:t>My covenant </a:t>
            </a:r>
            <a:r>
              <a:rPr lang="en-US" sz="3200" b="1" dirty="0" smtClean="0">
                <a:solidFill>
                  <a:srgbClr val="663300"/>
                </a:solidFill>
                <a:effectLst>
                  <a:glow rad="127000">
                    <a:srgbClr val="00FFFF"/>
                  </a:glow>
                </a:effectLst>
              </a:rPr>
              <a:t>				with </a:t>
            </a:r>
            <a:r>
              <a:rPr lang="en-US" sz="3200" b="1" dirty="0">
                <a:solidFill>
                  <a:srgbClr val="663300"/>
                </a:solidFill>
                <a:effectLst>
                  <a:glow rad="127000">
                    <a:srgbClr val="00FFFF"/>
                  </a:glow>
                </a:effectLst>
              </a:rPr>
              <a:t>the day</a:t>
            </a:r>
            <a:r>
              <a:rPr lang="en-US" sz="3200" dirty="0">
                <a:solidFill>
                  <a:srgbClr val="663300"/>
                </a:solidFill>
              </a:rPr>
              <a:t> and </a:t>
            </a:r>
            <a:r>
              <a:rPr lang="en-US" sz="3200" b="1" dirty="0">
                <a:solidFill>
                  <a:schemeClr val="tx1"/>
                </a:solidFill>
                <a:effectLst>
                  <a:glow rad="63500">
                    <a:srgbClr val="FF9900"/>
                  </a:glow>
                </a:effectLst>
              </a:rPr>
              <a:t>My c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63500">
                    <a:srgbClr val="FF9900"/>
                  </a:glow>
                </a:effectLst>
              </a:rPr>
              <a:t>ovenant </a:t>
            </a:r>
            <a:r>
              <a:rPr lang="en-US" sz="3200" b="1" dirty="0">
                <a:solidFill>
                  <a:schemeClr val="tx1"/>
                </a:solidFill>
                <a:effectLst>
                  <a:glow rad="63500">
                    <a:srgbClr val="FF9900"/>
                  </a:glow>
                </a:effectLst>
              </a:rPr>
              <a:t>with the night, </a:t>
            </a:r>
            <a:r>
              <a:rPr lang="en-US" sz="3200" dirty="0">
                <a:solidFill>
                  <a:srgbClr val="663300"/>
                </a:solidFill>
              </a:rPr>
              <a:t>so that there be </a:t>
            </a:r>
            <a:r>
              <a:rPr lang="en-US" sz="3200" dirty="0" smtClean="0">
                <a:solidFill>
                  <a:srgbClr val="663300"/>
                </a:solidFill>
              </a:rPr>
              <a:t>			not </a:t>
            </a:r>
            <a:r>
              <a:rPr lang="en-US" sz="3200" dirty="0">
                <a:solidFill>
                  <a:srgbClr val="663300"/>
                </a:solidFill>
              </a:rPr>
              <a:t>day and night in their </a:t>
            </a:r>
            <a:r>
              <a:rPr lang="en-US" sz="3200" dirty="0" smtClean="0">
                <a:solidFill>
                  <a:srgbClr val="663300"/>
                </a:solidFill>
              </a:rPr>
              <a:t>season … </a:t>
            </a:r>
            <a:endParaRPr lang="en-US" sz="3200" dirty="0">
              <a:solidFill>
                <a:srgbClr val="663300"/>
              </a:solidFill>
            </a:endParaRPr>
          </a:p>
        </p:txBody>
      </p:sp>
      <p:sp>
        <p:nvSpPr>
          <p:cNvPr id="2" name="Curved Down Arrow 1"/>
          <p:cNvSpPr/>
          <p:nvPr/>
        </p:nvSpPr>
        <p:spPr>
          <a:xfrm flipH="1">
            <a:off x="8241834" y="1420256"/>
            <a:ext cx="2668556" cy="681135"/>
          </a:xfrm>
          <a:prstGeom prst="curvedDownArrow">
            <a:avLst>
              <a:gd name="adj1" fmla="val 25000"/>
              <a:gd name="adj2" fmla="val 142567"/>
              <a:gd name="adj3" fmla="val 62838"/>
            </a:avLst>
          </a:prstGeom>
          <a:solidFill>
            <a:schemeClr val="accent6">
              <a:lumMod val="75000"/>
            </a:schemeClr>
          </a:solidFill>
          <a:ln w="28575">
            <a:solidFill>
              <a:srgbClr val="663300"/>
            </a:solidFill>
          </a:ln>
          <a:effectLst>
            <a:glow rad="127000">
              <a:srgbClr val="FF9900"/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6226421" y="1420256"/>
            <a:ext cx="2359620" cy="681135"/>
          </a:xfrm>
          <a:prstGeom prst="curvedDownArrow">
            <a:avLst>
              <a:gd name="adj1" fmla="val 25000"/>
              <a:gd name="adj2" fmla="val 142567"/>
              <a:gd name="adj3" fmla="val 62838"/>
            </a:avLst>
          </a:prstGeom>
          <a:solidFill>
            <a:schemeClr val="accent6">
              <a:lumMod val="75000"/>
            </a:schemeClr>
          </a:solidFill>
          <a:ln w="28575">
            <a:solidFill>
              <a:srgbClr val="663300"/>
            </a:solidFill>
          </a:ln>
          <a:effectLst>
            <a:glow rad="127000">
              <a:srgbClr val="FF9900"/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93059" y="6359611"/>
            <a:ext cx="7597322" cy="3875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glow rad="101600">
              <a:srgbClr val="FF99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1489167" y="2646381"/>
            <a:ext cx="279699" cy="3775934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  <a:effectLst>
            <a:glow rad="127000">
              <a:srgbClr val="FF99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349273" y="2556588"/>
            <a:ext cx="2139896" cy="652780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  <a:effectLst>
            <a:glow rad="127000">
              <a:srgbClr val="FF9999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ghtning Bolt 24"/>
          <p:cNvSpPr/>
          <p:nvPr/>
        </p:nvSpPr>
        <p:spPr>
          <a:xfrm rot="19887341">
            <a:off x="1490797" y="4137126"/>
            <a:ext cx="1250229" cy="1069144"/>
          </a:xfrm>
          <a:prstGeom prst="lightningBolt">
            <a:avLst/>
          </a:prstGeom>
          <a:solidFill>
            <a:srgbClr val="00FF00"/>
          </a:solidFill>
          <a:ln w="28575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3017580" y="5165124"/>
            <a:ext cx="3072714" cy="8238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repeatCount="4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5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2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rgbClr val="009999"/>
            </a:gs>
            <a:gs pos="22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047" y="1124430"/>
            <a:ext cx="11763696" cy="5545292"/>
          </a:xfrm>
          <a:gradFill flip="none" rotWithShape="1">
            <a:gsLst>
              <a:gs pos="2000">
                <a:schemeClr val="tx1"/>
              </a:gs>
              <a:gs pos="61000">
                <a:srgbClr val="00FFFF"/>
              </a:gs>
              <a:gs pos="91000">
                <a:srgbClr val="9966FF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/>
            <a:sp3d extrusionH="57150">
              <a:bevelT h="25400" prst="softRound"/>
            </a:sp3d>
          </a:bodyPr>
          <a:lstStyle/>
          <a:p>
            <a:r>
              <a:rPr lang="en-CA" sz="36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Jer</a:t>
            </a:r>
            <a:r>
              <a:rPr lang="en-CA" sz="3600" i="1" dirty="0">
                <a:solidFill>
                  <a:srgbClr val="FFFF00"/>
                </a:solidFill>
                <a:latin typeface="Georgia" panose="02040502050405020303" pitchFamily="18" charset="0"/>
              </a:rPr>
              <a:t> 33:20  </a:t>
            </a:r>
            <a:r>
              <a:rPr lang="en-CA" sz="3600" dirty="0">
                <a:solidFill>
                  <a:prstClr val="black"/>
                </a:solidFill>
                <a:latin typeface="Georgia" panose="02040502050405020303" pitchFamily="18" charset="0"/>
              </a:rPr>
              <a:t>“Thus said </a:t>
            </a:r>
            <a:r>
              <a:rPr lang="he-IL" sz="3600" dirty="0">
                <a:solidFill>
                  <a:prstClr val="black"/>
                </a:solidFill>
                <a:latin typeface="SBL Hebrew"/>
              </a:rPr>
              <a:t>יהוה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, ‘If you could </a:t>
            </a:r>
            <a:r>
              <a:rPr lang="en-US" sz="3600" dirty="0">
                <a:solidFill>
                  <a:srgbClr val="FF0000"/>
                </a:solidFill>
                <a:latin typeface="Georgia" panose="02040502050405020303" pitchFamily="18" charset="0"/>
              </a:rPr>
              <a:t>break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 My covenant with the day and </a:t>
            </a:r>
            <a:r>
              <a:rPr lang="en-US" sz="3600" u="sng" dirty="0">
                <a:solidFill>
                  <a:srgbClr val="FF0000"/>
                </a:solidFill>
                <a:latin typeface="Georgia" panose="02040502050405020303" pitchFamily="18" charset="0"/>
              </a:rPr>
              <a:t>My covenant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with the night, </a:t>
            </a:r>
            <a:r>
              <a:rPr lang="en-US" sz="3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SO THAT THERE BE NOT  DAY AND NIGHT IN THEIR SEASON,</a:t>
            </a:r>
          </a:p>
          <a:p>
            <a:endParaRPr lang="en-US" sz="3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en-US" sz="3600" b="1" cap="none" dirty="0" smtClean="0">
              <a:noFill/>
              <a:effectLst>
                <a:glow rad="127000">
                  <a:srgbClr val="00FF00"/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4340" y="6609156"/>
            <a:ext cx="838201" cy="27622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h="25400" prst="softRound"/>
            </a:sp3d>
          </a:bodyPr>
          <a:lstStyle/>
          <a:p>
            <a:fld id="{2A013F82-EE5E-44EE-A61D-E31C6657F26F}" type="slidenum">
              <a:rPr lang="en-CA" smtClean="0"/>
              <a:pPr/>
              <a:t>33</a:t>
            </a:fld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898432" y="202354"/>
            <a:ext cx="8342926" cy="706414"/>
          </a:xfrm>
          <a:prstGeom prst="rect">
            <a:avLst/>
          </a:prstGeom>
          <a:noFill/>
          <a:ln w="38100">
            <a:solidFill>
              <a:srgbClr val="9966FF"/>
            </a:solidFill>
          </a:ln>
          <a:effectLst>
            <a:glow rad="38100">
              <a:srgbClr val="FF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ln w="28575">
                  <a:solidFill>
                    <a:srgbClr val="0052F6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</a:t>
            </a:r>
            <a:r>
              <a:rPr lang="en-CA" sz="32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Assault</a:t>
            </a:r>
            <a:r>
              <a:rPr lang="en-CA" sz="3200" dirty="0" smtClean="0">
                <a:ln w="28575">
                  <a:solidFill>
                    <a:srgbClr val="0052F6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on </a:t>
            </a:r>
            <a:r>
              <a:rPr lang="en-CA" sz="3200" dirty="0" err="1" smtClean="0">
                <a:ln w="28575">
                  <a:solidFill>
                    <a:srgbClr val="0052F6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Yahuah’s</a:t>
            </a:r>
            <a:r>
              <a:rPr lang="en-CA" sz="3200" dirty="0" smtClean="0">
                <a:ln w="28575">
                  <a:solidFill>
                    <a:srgbClr val="0052F6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Covenants</a:t>
            </a:r>
            <a:endParaRPr lang="en-CA" sz="3200" dirty="0">
              <a:ln w="28575">
                <a:solidFill>
                  <a:srgbClr val="0052F6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597968" y="3765420"/>
            <a:ext cx="3737655" cy="0"/>
          </a:xfrm>
          <a:prstGeom prst="line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5" descr="C:\Users\Rae\Desktop\Art on Desktop\white man clip art\yellow-blue smiley faces\smiley face - shock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0135" y="4124960"/>
            <a:ext cx="3048000" cy="2544762"/>
          </a:xfrm>
          <a:prstGeom prst="rect">
            <a:avLst/>
          </a:prstGeom>
          <a:ln w="88900" cap="sq" cmpd="thickThin">
            <a:solidFill>
              <a:srgbClr val="99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167" y="4124960"/>
            <a:ext cx="8513573" cy="161599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3600" b="1">
                <a:ln w="22225">
                  <a:solidFill>
                    <a:srgbClr val="AC339A"/>
                  </a:solidFill>
                  <a:prstDash val="solid"/>
                </a:ln>
                <a:solidFill>
                  <a:srgbClr val="AC339A">
                    <a:lumMod val="40000"/>
                    <a:lumOff val="60000"/>
                  </a:srgbClr>
                </a:solidFill>
                <a:latin typeface="Arial Black" panose="020B0A04020102020204" pitchFamily="34" charset="0"/>
              </a:rPr>
              <a:t>When man declares the 24 hour period to begin at sunset - … </a:t>
            </a:r>
            <a:endParaRPr lang="en-US" sz="3600" cap="all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047" y="5836024"/>
            <a:ext cx="8513573" cy="75762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b="1" dirty="0" smtClean="0">
                <a:ln w="28575">
                  <a:solidFill>
                    <a:srgbClr val="0052F6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Spiritual </a:t>
            </a:r>
            <a:r>
              <a:rPr lang="en-CA" sz="4000" b="1" dirty="0" smtClean="0">
                <a:ln w="28575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DISCONNECT</a:t>
            </a:r>
            <a:r>
              <a:rPr lang="en-CA" sz="4000" b="1" dirty="0" smtClean="0">
                <a:ln w="28575">
                  <a:solidFill>
                    <a:srgbClr val="0052F6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is created!</a:t>
            </a:r>
            <a:endParaRPr lang="en-CA" sz="4000" b="1" dirty="0">
              <a:ln w="28575">
                <a:solidFill>
                  <a:srgbClr val="0052F6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5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009999"/>
            </a:gs>
            <a:gs pos="97345">
              <a:srgbClr val="FFFF00"/>
            </a:gs>
            <a:gs pos="2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640" y="747657"/>
            <a:ext cx="11763696" cy="5985435"/>
          </a:xfrm>
          <a:gradFill flip="none" rotWithShape="1">
            <a:gsLst>
              <a:gs pos="2000">
                <a:srgbClr val="FF9900">
                  <a:alpha val="44000"/>
                  <a:lumMod val="49000"/>
                  <a:lumOff val="51000"/>
                </a:srgbClr>
              </a:gs>
              <a:gs pos="61000">
                <a:srgbClr val="00FFFF"/>
              </a:gs>
              <a:gs pos="30000">
                <a:srgbClr val="9966FF">
                  <a:alpha val="0"/>
                  <a:lumMod val="0"/>
                  <a:lumOff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>
            <a:normAutofit fontScale="92500" lnSpcReduction="10000"/>
            <a:sp3d extrusionH="57150">
              <a:bevelT w="38100" h="38100" prst="angle"/>
            </a:sp3d>
          </a:bodyPr>
          <a:lstStyle/>
          <a:p>
            <a:pPr algn="l"/>
            <a:r>
              <a:rPr lang="en-US" sz="2800" i="1" dirty="0" smtClean="0">
                <a:solidFill>
                  <a:srgbClr val="9966FF"/>
                </a:solidFill>
                <a:latin typeface="arial" panose="020B0604020202020204" pitchFamily="34" charset="0"/>
              </a:rPr>
              <a:t>D</a:t>
            </a:r>
            <a:r>
              <a:rPr lang="en-US" sz="2800" i="1" cap="none" dirty="0" smtClean="0">
                <a:solidFill>
                  <a:srgbClr val="9966FF"/>
                </a:solidFill>
                <a:latin typeface="arial" panose="020B0604020202020204" pitchFamily="34" charset="0"/>
              </a:rPr>
              <a:t>eut</a:t>
            </a:r>
            <a:r>
              <a:rPr lang="en-US" sz="2800" i="1" dirty="0" smtClean="0">
                <a:solidFill>
                  <a:srgbClr val="9966FF"/>
                </a:solidFill>
                <a:latin typeface="arial" panose="020B0604020202020204" pitchFamily="34" charset="0"/>
              </a:rPr>
              <a:t> 33:14  </a:t>
            </a:r>
            <a:r>
              <a:rPr lang="en-US" sz="3200" dirty="0" smtClean="0">
                <a:solidFill>
                  <a:srgbClr val="0A0A0A"/>
                </a:solidFill>
                <a:latin typeface="arial" panose="020B0604020202020204" pitchFamily="34" charset="0"/>
              </a:rPr>
              <a:t>A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nd</a:t>
            </a:r>
            <a:r>
              <a:rPr lang="en-US" sz="32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for the precious </a:t>
            </a:r>
            <a:r>
              <a:rPr lang="en-US" sz="3200" cap="none" baseline="30000" dirty="0" smtClean="0">
                <a:solidFill>
                  <a:srgbClr val="39547F"/>
                </a:solidFill>
                <a:latin typeface="arial" panose="020B0604020202020204" pitchFamily="34" charset="0"/>
                <a:hlinkClick r:id="rId2"/>
              </a:rPr>
              <a:t>H4022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fruits </a:t>
            </a:r>
            <a:r>
              <a:rPr lang="en-US" sz="3200" cap="none" baseline="30000" dirty="0" smtClean="0">
                <a:solidFill>
                  <a:srgbClr val="39547F"/>
                </a:solidFill>
                <a:latin typeface="arial" panose="020B0604020202020204" pitchFamily="34" charset="0"/>
                <a:hlinkClick r:id="rId3"/>
              </a:rPr>
              <a:t>H8393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3200" i="1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brought </a:t>
            </a:r>
            <a:r>
              <a:rPr lang="en-US" sz="3200" b="1" i="1" cap="none" dirty="0" smtClean="0">
                <a:solidFill>
                  <a:srgbClr val="9E0B0F"/>
                </a:solidFill>
                <a:latin typeface="arial" panose="020B0604020202020204" pitchFamily="34" charset="0"/>
              </a:rPr>
              <a:t>forth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b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</a:b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	by the </a:t>
            </a:r>
            <a:r>
              <a:rPr lang="en-US" sz="3200" b="1" cap="none" dirty="0" smtClean="0">
                <a:solidFill>
                  <a:srgbClr val="0A0A0A"/>
                </a:solidFill>
                <a:effectLst>
                  <a:glow rad="330200">
                    <a:srgbClr val="FFFF00"/>
                  </a:glow>
                </a:effectLst>
                <a:latin typeface="arial" panose="020B0604020202020204" pitchFamily="34" charset="0"/>
              </a:rPr>
              <a:t>sun,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3200" cap="none" baseline="30000" dirty="0" smtClean="0">
                <a:solidFill>
                  <a:srgbClr val="39547F"/>
                </a:solidFill>
                <a:latin typeface="arial" panose="020B0604020202020204" pitchFamily="34" charset="0"/>
                <a:hlinkClick r:id="rId4"/>
              </a:rPr>
              <a:t>H8121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and for the precious things </a:t>
            </a:r>
            <a:r>
              <a:rPr lang="en-US" sz="3200" cap="none" baseline="30000" dirty="0" smtClean="0">
                <a:solidFill>
                  <a:srgbClr val="39547F"/>
                </a:solidFill>
                <a:latin typeface="arial" panose="020B0604020202020204" pitchFamily="34" charset="0"/>
                <a:hlinkClick r:id="rId2"/>
              </a:rPr>
              <a:t>H4022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3200" b="1" cap="none" dirty="0" smtClean="0">
                <a:solidFill>
                  <a:srgbClr val="9E0B0F"/>
                </a:solidFill>
                <a:latin typeface="arial" panose="020B0604020202020204" pitchFamily="34" charset="0"/>
              </a:rPr>
              <a:t>put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	</a:t>
            </a:r>
            <a:r>
              <a:rPr lang="en-US" sz="3200" b="1" cap="none" dirty="0" smtClean="0">
                <a:solidFill>
                  <a:srgbClr val="9E0B0F"/>
                </a:solidFill>
                <a:latin typeface="arial" panose="020B0604020202020204" pitchFamily="34" charset="0"/>
              </a:rPr>
              <a:t>forth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3200" cap="none" baseline="30000" dirty="0" smtClean="0">
                <a:solidFill>
                  <a:srgbClr val="39547F"/>
                </a:solidFill>
                <a:latin typeface="arial" panose="020B0604020202020204" pitchFamily="34" charset="0"/>
                <a:hlinkClick r:id="rId5"/>
              </a:rPr>
              <a:t>H1645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by the </a:t>
            </a:r>
            <a:r>
              <a:rPr lang="en-US" sz="3200" b="1" cap="none" dirty="0" smtClean="0">
                <a:solidFill>
                  <a:srgbClr val="0A0A0A"/>
                </a:solidFill>
                <a:effectLst>
                  <a:glow rad="127000">
                    <a:srgbClr val="FF9900"/>
                  </a:glow>
                </a:effectLst>
                <a:latin typeface="arial" panose="020B0604020202020204" pitchFamily="34" charset="0"/>
              </a:rPr>
              <a:t>moon,</a:t>
            </a:r>
            <a:r>
              <a:rPr lang="en-US" sz="32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3200" baseline="30000" dirty="0" smtClean="0">
                <a:solidFill>
                  <a:srgbClr val="39547F"/>
                </a:solidFill>
                <a:latin typeface="arial" panose="020B0604020202020204" pitchFamily="34" charset="0"/>
                <a:hlinkClick r:id="rId6"/>
              </a:rPr>
              <a:t>H3391</a:t>
            </a:r>
            <a:r>
              <a:rPr lang="en-US" sz="3200" baseline="30000" dirty="0">
                <a:solidFill>
                  <a:srgbClr val="39547F"/>
                </a:solidFill>
                <a:latin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39547F"/>
                </a:solidFill>
                <a:latin typeface="arial" panose="020B0604020202020204" pitchFamily="34" charset="0"/>
              </a:rPr>
              <a:t>     </a:t>
            </a:r>
            <a:endParaRPr lang="en-US" sz="3200" baseline="30000" dirty="0" smtClean="0">
              <a:solidFill>
                <a:srgbClr val="39547F"/>
              </a:solidFill>
              <a:latin typeface="arial" panose="020B0604020202020204" pitchFamily="34" charset="0"/>
            </a:endParaRPr>
          </a:p>
          <a:p>
            <a:r>
              <a:rPr lang="en-US" sz="3200" cap="none" dirty="0">
                <a:solidFill>
                  <a:schemeClr val="tx1"/>
                </a:solidFill>
              </a:rPr>
              <a:t>N</a:t>
            </a:r>
            <a:r>
              <a:rPr lang="en-US" sz="3200" cap="none" dirty="0" smtClean="0">
                <a:solidFill>
                  <a:schemeClr val="tx1"/>
                </a:solidFill>
              </a:rPr>
              <a:t>ote very clearly that there are </a:t>
            </a:r>
            <a:r>
              <a:rPr lang="en-US" sz="3200" i="1" cap="none" dirty="0" smtClean="0">
                <a:solidFill>
                  <a:srgbClr val="FF0000"/>
                </a:solidFill>
              </a:rPr>
              <a:t>two types of calendar reckoning </a:t>
            </a:r>
            <a:r>
              <a:rPr lang="en-US" sz="3200" cap="none" dirty="0" smtClean="0">
                <a:solidFill>
                  <a:schemeClr val="tx1"/>
                </a:solidFill>
              </a:rPr>
              <a:t>identified within this verse.  (#1) Thayer’s Greek Lexicon referenced this verse specifying the word – </a:t>
            </a:r>
            <a:r>
              <a:rPr lang="en-US" sz="3200" b="1" cap="none" dirty="0" smtClean="0">
                <a:ln>
                  <a:gradFill>
                    <a:gsLst>
                      <a:gs pos="0">
                        <a:srgbClr val="FF9900"/>
                      </a:gs>
                      <a:gs pos="36000">
                        <a:srgbClr val="FF00FF"/>
                      </a:gs>
                      <a:gs pos="72000">
                        <a:srgbClr val="00FFFF"/>
                      </a:gs>
                      <a:gs pos="100000">
                        <a:srgbClr val="00FF00"/>
                      </a:gs>
                    </a:gsLst>
                    <a:lin ang="5400000" scaled="1"/>
                  </a:gradFill>
                </a:ln>
                <a:solidFill>
                  <a:schemeClr val="tx1"/>
                </a:solidFill>
              </a:rPr>
              <a:t>TROPE</a:t>
            </a:r>
            <a:r>
              <a:rPr lang="en-US" sz="3200" cap="none" dirty="0" smtClean="0">
                <a:solidFill>
                  <a:schemeClr val="tx1"/>
                </a:solidFill>
              </a:rPr>
              <a:t> {</a:t>
            </a:r>
            <a:r>
              <a:rPr lang="en-US" sz="3200" u="sng" cap="none" dirty="0" smtClean="0">
                <a:solidFill>
                  <a:schemeClr val="tx1"/>
                </a:solidFill>
              </a:rPr>
              <a:t>A TURNING.</a:t>
            </a:r>
            <a:r>
              <a:rPr lang="en-US" sz="3200" cap="none" dirty="0" smtClean="0">
                <a:solidFill>
                  <a:schemeClr val="tx1"/>
                </a:solidFill>
              </a:rPr>
              <a:t>} </a:t>
            </a:r>
            <a:r>
              <a:rPr lang="en-US" sz="3200" b="1" cap="none" dirty="0" smtClean="0">
                <a:ln>
                  <a:gradFill>
                    <a:gsLst>
                      <a:gs pos="0">
                        <a:srgbClr val="FF9900"/>
                      </a:gs>
                      <a:gs pos="36000">
                        <a:srgbClr val="FF00FF"/>
                      </a:gs>
                      <a:gs pos="72000">
                        <a:srgbClr val="00FFFF"/>
                      </a:gs>
                      <a:gs pos="100000">
                        <a:srgbClr val="00FF00"/>
                      </a:gs>
                    </a:gsLst>
                    <a:lin ang="5400000" scaled="1"/>
                  </a:gradFill>
                </a:ln>
                <a:solidFill>
                  <a:schemeClr val="tx1"/>
                </a:solidFill>
              </a:rPr>
              <a:t>TROPE,</a:t>
            </a:r>
            <a:r>
              <a:rPr lang="en-US" sz="3200" cap="none" dirty="0" smtClean="0">
                <a:solidFill>
                  <a:schemeClr val="tx1"/>
                </a:solidFill>
              </a:rPr>
              <a:t> positively identifies the </a:t>
            </a:r>
            <a:r>
              <a:rPr lang="en-US" sz="3200" b="1" cap="none" dirty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M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azzaroth/Tequfah based Covenant Calendar </a:t>
            </a:r>
            <a:r>
              <a:rPr lang="en-US" sz="3200" cap="none" dirty="0" smtClean="0">
                <a:solidFill>
                  <a:schemeClr val="tx1"/>
                </a:solidFill>
              </a:rPr>
              <a:t>used by the </a:t>
            </a:r>
            <a:br>
              <a:rPr lang="en-US" sz="3200" cap="none" dirty="0" smtClean="0">
                <a:solidFill>
                  <a:schemeClr val="tx1"/>
                </a:solidFill>
              </a:rPr>
            </a:br>
            <a:r>
              <a:rPr lang="en-US" sz="3200" b="1" cap="none" dirty="0" err="1" smtClean="0">
                <a:solidFill>
                  <a:schemeClr val="tx1"/>
                </a:solidFill>
                <a:effectLst>
                  <a:glow rad="76200">
                    <a:srgbClr val="FF9900"/>
                  </a:glow>
                </a:effectLst>
              </a:rPr>
              <a:t>MelchiTzedek</a:t>
            </a:r>
            <a:r>
              <a:rPr lang="en-US" sz="3200" cap="none" dirty="0" smtClean="0">
                <a:solidFill>
                  <a:schemeClr val="tx1"/>
                </a:solidFill>
              </a:rPr>
              <a:t> </a:t>
            </a:r>
            <a:r>
              <a:rPr lang="en-US" sz="3200" b="1" cap="none" dirty="0" smtClean="0">
                <a:solidFill>
                  <a:schemeClr val="tx1"/>
                </a:solidFill>
                <a:effectLst>
                  <a:glow rad="88900">
                    <a:srgbClr val="FF9900"/>
                  </a:glow>
                </a:effectLst>
              </a:rPr>
              <a:t>Patriarchs</a:t>
            </a:r>
            <a:r>
              <a:rPr lang="en-US" sz="3200" cap="none" dirty="0" smtClean="0">
                <a:solidFill>
                  <a:schemeClr val="tx1"/>
                </a:solidFill>
              </a:rPr>
              <a:t>. </a:t>
            </a:r>
            <a:br>
              <a:rPr lang="en-US" sz="3200" cap="none" dirty="0" smtClean="0">
                <a:solidFill>
                  <a:schemeClr val="tx1"/>
                </a:solidFill>
              </a:rPr>
            </a:br>
            <a:r>
              <a:rPr lang="en-US" sz="3200" cap="none" dirty="0" smtClean="0">
                <a:solidFill>
                  <a:schemeClr val="tx1"/>
                </a:solidFill>
              </a:rPr>
              <a:t>This is exactly what is being brought to our attention here.</a:t>
            </a:r>
          </a:p>
          <a:p>
            <a:r>
              <a:rPr lang="en-US" sz="3200" cap="none" dirty="0" smtClean="0">
                <a:solidFill>
                  <a:schemeClr val="tx1"/>
                </a:solidFill>
              </a:rPr>
              <a:t>(#2)  The lunar based calendar which is used for </a:t>
            </a:r>
            <a:r>
              <a:rPr lang="en-US" sz="3200" b="1" u="sng" cap="none" dirty="0" smtClean="0">
                <a:solidFill>
                  <a:srgbClr val="FF9966"/>
                </a:solidFill>
              </a:rPr>
              <a:t>a</a:t>
            </a:r>
            <a:r>
              <a:rPr lang="en-US" sz="3200" b="1" cap="none" dirty="0" smtClean="0">
                <a:solidFill>
                  <a:srgbClr val="FF9966"/>
                </a:solidFill>
              </a:rPr>
              <a:t>g</a:t>
            </a:r>
            <a:r>
              <a:rPr lang="en-US" sz="3200" b="1" u="sng" cap="none" dirty="0" smtClean="0">
                <a:solidFill>
                  <a:srgbClr val="FF9966"/>
                </a:solidFill>
              </a:rPr>
              <a:t>ricultural </a:t>
            </a:r>
            <a:r>
              <a:rPr lang="en-US" sz="3200" b="1" cap="none" dirty="0" smtClean="0">
                <a:solidFill>
                  <a:srgbClr val="FF9966"/>
                </a:solidFill>
              </a:rPr>
              <a:t>p</a:t>
            </a:r>
            <a:r>
              <a:rPr lang="en-US" sz="3200" b="1" u="sng" cap="none" dirty="0" smtClean="0">
                <a:solidFill>
                  <a:srgbClr val="FF9966"/>
                </a:solidFill>
              </a:rPr>
              <a:t>ur</a:t>
            </a:r>
            <a:r>
              <a:rPr lang="en-US" sz="3200" b="1" cap="none" dirty="0" smtClean="0">
                <a:solidFill>
                  <a:srgbClr val="FF9966"/>
                </a:solidFill>
              </a:rPr>
              <a:t>p</a:t>
            </a:r>
            <a:r>
              <a:rPr lang="en-US" sz="3200" b="1" u="sng" cap="none" dirty="0" smtClean="0">
                <a:solidFill>
                  <a:srgbClr val="FF9966"/>
                </a:solidFill>
              </a:rPr>
              <a:t>oses</a:t>
            </a:r>
            <a:r>
              <a:rPr lang="en-US" sz="3200" b="1" cap="none" dirty="0" smtClean="0">
                <a:solidFill>
                  <a:srgbClr val="FF9966"/>
                </a:solidFill>
              </a:rPr>
              <a:t> </a:t>
            </a:r>
            <a:r>
              <a:rPr lang="en-US" sz="3200" cap="none" dirty="0" smtClean="0">
                <a:solidFill>
                  <a:schemeClr val="tx1"/>
                </a:solidFill>
              </a:rPr>
              <a:t/>
            </a:r>
            <a:br>
              <a:rPr lang="en-US" sz="3200" cap="none" dirty="0" smtClean="0">
                <a:solidFill>
                  <a:schemeClr val="tx1"/>
                </a:solidFill>
              </a:rPr>
            </a:br>
            <a:r>
              <a:rPr lang="en-US" sz="3200" cap="none" dirty="0" smtClean="0">
                <a:solidFill>
                  <a:schemeClr val="tx1"/>
                </a:solidFill>
              </a:rPr>
              <a:t>is also positively identified. 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434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b="1" smtClean="0"/>
              <a:pPr/>
              <a:t>34</a:t>
            </a:fld>
            <a:endParaRPr lang="en-CA" b="1" dirty="0"/>
          </a:p>
        </p:txBody>
      </p:sp>
      <p:sp>
        <p:nvSpPr>
          <p:cNvPr id="15" name="Rectangle 14"/>
          <p:cNvSpPr/>
          <p:nvPr/>
        </p:nvSpPr>
        <p:spPr>
          <a:xfrm>
            <a:off x="2868709" y="85635"/>
            <a:ext cx="6347784" cy="53184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Looking at - Deuteronomy 33:14</a:t>
            </a:r>
            <a:endParaRPr lang="en-CA" sz="3200" b="1" dirty="0">
              <a:solidFill>
                <a:srgbClr val="FFFF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95527" y="1776838"/>
            <a:ext cx="5906277" cy="737118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38000">
                <a:srgbClr val="CCFFCC"/>
              </a:gs>
              <a:gs pos="69000">
                <a:srgbClr val="00FF00">
                  <a:alpha val="35000"/>
                </a:srgbClr>
              </a:gs>
              <a:gs pos="100000">
                <a:srgbClr val="0052F6"/>
              </a:gs>
            </a:gsLst>
            <a:lin ang="0" scaled="1"/>
            <a:tileRect/>
          </a:gra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 smtClean="0">
                <a:solidFill>
                  <a:srgbClr val="002060"/>
                </a:solidFill>
                <a:effectLst>
                  <a:glow rad="127000">
                    <a:srgbClr val="FF9999"/>
                  </a:glow>
                </a:effectLst>
              </a:rPr>
              <a:t>Light?  </a:t>
            </a:r>
            <a:r>
              <a:rPr lang="en-CA" sz="2800" b="1" dirty="0" smtClean="0">
                <a:solidFill>
                  <a:srgbClr val="002060"/>
                </a:solidFill>
              </a:rPr>
              <a:t>See Isaiah 13:10/Matt 24:29!</a:t>
            </a:r>
            <a:endParaRPr lang="en-C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5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00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082351"/>
            <a:ext cx="11665296" cy="3610419"/>
          </a:xfr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 to</a:t>
            </a:r>
            <a: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H8141 -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960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schemeClr val="tx1"/>
                    </a:gs>
                  </a:gsLst>
                  <a:lin ang="5400000" scaled="0"/>
                </a:gra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shaneh:</a:t>
            </a:r>
            <a:endParaRPr lang="en-US" sz="9600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schemeClr val="tx1"/>
                  </a:gs>
                </a:gsLst>
                <a:lin ang="5400000" scaled="0"/>
              </a:gradFill>
              <a:effectLst>
                <a:glow rad="127000">
                  <a:srgbClr val="00FFFF"/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7528" y="6581001"/>
            <a:ext cx="354584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  <a:sp3d extrusionH="57150">
              <a:bevelT h="25400" prst="softRound"/>
            </a:sp3d>
          </a:bodyPr>
          <a:lstStyle/>
          <a:p>
            <a:fld id="{2A013F82-EE5E-44EE-A61D-E31C6657F26F}" type="slidenum">
              <a:rPr lang="en-CA" sz="1200"/>
              <a:pPr/>
              <a:t>35</a:t>
            </a:fld>
            <a:endParaRPr lang="en-CA" sz="1200" dirty="0"/>
          </a:p>
        </p:txBody>
      </p:sp>
      <p:sp>
        <p:nvSpPr>
          <p:cNvPr id="2" name="Rectangle 1"/>
          <p:cNvSpPr/>
          <p:nvPr/>
        </p:nvSpPr>
        <p:spPr>
          <a:xfrm rot="19610061">
            <a:off x="269108" y="1238901"/>
            <a:ext cx="4008027" cy="1165921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54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54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961154">
            <a:off x="7936460" y="1227469"/>
            <a:ext cx="4008027" cy="1165921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54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54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0754" y="4359009"/>
            <a:ext cx="10610491" cy="1760377"/>
          </a:xfrm>
          <a:prstGeom prst="roundRect">
            <a:avLst/>
          </a:prstGeom>
          <a:ln w="762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dirty="0" smtClean="0"/>
              <a:t>Let’s look at the Hebrew </a:t>
            </a:r>
            <a:r>
              <a:rPr lang="en-C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</a:t>
            </a:r>
            <a:r>
              <a:rPr lang="en-CA" sz="54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DNA</a:t>
            </a:r>
            <a:r>
              <a:rPr lang="en-C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”</a:t>
            </a:r>
            <a:r>
              <a:rPr lang="en-CA" sz="4400" dirty="0" smtClean="0"/>
              <a:t> of the year as outlined in the Scriptures {</a:t>
            </a:r>
            <a:r>
              <a:rPr lang="en-CA" sz="4400" dirty="0" smtClean="0">
                <a:ln>
                  <a:solidFill>
                    <a:srgbClr val="009999"/>
                  </a:solidFill>
                </a:ln>
                <a:solidFill>
                  <a:srgbClr val="9966FF"/>
                </a:solidFill>
                <a:effectLst>
                  <a:glow rad="127000">
                    <a:srgbClr val="00FFFF"/>
                  </a:glow>
                </a:effectLst>
              </a:rPr>
              <a:t>by Yahuah!!</a:t>
            </a:r>
            <a:r>
              <a:rPr lang="en-CA" sz="4400" dirty="0" smtClean="0"/>
              <a:t>}.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7272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00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260648"/>
            <a:ext cx="11665296" cy="6408712"/>
          </a:xfrm>
          <a:gradFill>
            <a:gsLst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lnSpcReduction="10000"/>
            <a:sp3d extrusionH="57150">
              <a:bevelT h="25400" prst="softRound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Hebrew Lexicon</a:t>
            </a:r>
            <a:r>
              <a:rPr lang="en-US" sz="2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by J. Parkhurst 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(1762 – </a:t>
            </a:r>
            <a:r>
              <a:rPr lang="en-US" sz="28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uses no </a:t>
            </a:r>
            <a:r>
              <a:rPr lang="en-US" sz="28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Masoretic </a:t>
            </a:r>
            <a:r>
              <a:rPr lang="en-US" sz="2800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vowel influences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66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H8141 </a:t>
            </a:r>
            <a:r>
              <a:rPr lang="en-US" sz="2800" b="1" dirty="0">
                <a:solidFill>
                  <a:srgbClr val="66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schemeClr val="tx1"/>
                    </a:gs>
                  </a:gsLst>
                  <a:lin ang="5400000" scaled="0"/>
                </a:gra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shaneh:</a:t>
            </a:r>
            <a:endParaRPr lang="en-US" sz="2800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schemeClr val="tx1"/>
                  </a:gs>
                </a:gsLst>
                <a:lin ang="5400000" scaled="0"/>
              </a:gra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15000"/>
              </a:lnSpc>
              <a:spcAft>
                <a:spcPts val="1000"/>
              </a:spcAft>
              <a:buAutoNum type="romanUcPeriod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 </a:t>
            </a:r>
            <a:r>
              <a:rPr lang="en-US" sz="2800" b="1" i="1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iterate, repeat, do again</a:t>
            </a:r>
            <a:r>
              <a:rPr lang="en-US" sz="2800" b="1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800" b="1" u="sng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b="1" i="1" u="sng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</a:t>
            </a:r>
            <a:r>
              <a:rPr lang="en-US" sz="2800" b="1" i="1" u="sng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28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Niph</a:t>
            </a: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i="1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repeated</a:t>
            </a:r>
          </a:p>
          <a:p>
            <a:pPr marL="571500" indent="-571500" algn="l">
              <a:lnSpc>
                <a:spcPct val="115000"/>
              </a:lnSpc>
              <a:spcAft>
                <a:spcPts val="1000"/>
              </a:spcAft>
              <a:buAutoNum type="romanUcPeriod" startAt="2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masc. The word is first applied to the grand 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iteration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at the formation. </a:t>
            </a:r>
            <a:r>
              <a:rPr lang="en-US" sz="2800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 </a:t>
            </a:r>
            <a:r>
              <a:rPr lang="en-US" sz="2800" dirty="0" smtClean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1:14</a:t>
            </a:r>
            <a:r>
              <a:rPr lang="en-US" sz="2800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adverbially,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secondly</a:t>
            </a:r>
            <a:r>
              <a:rPr lang="en-US" sz="2800" b="1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second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u="sng" dirty="0" smtClean="0">
              <a:solidFill>
                <a:srgbClr val="002060"/>
              </a:solidFill>
              <a:effectLst>
                <a:glow rad="127000">
                  <a:srgbClr val="FFFF00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 smtClean="0">
                <a:solidFill>
                  <a:srgbClr val="0052F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 </a:t>
            </a:r>
            <a:r>
              <a:rPr lang="en-US" sz="2800" b="1" i="1" u="sng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moon</a:t>
            </a:r>
            <a:r>
              <a:rPr lang="en-US" sz="2800" b="1" i="1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cap="none" dirty="0" smtClean="0">
                <a:solidFill>
                  <a:srgbClr val="FF0000"/>
                </a:solidFill>
                <a:effectLst>
                  <a:glow rad="127000">
                    <a:srgbClr val="CCFFCC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sequentially repeat </a:t>
            </a:r>
            <a:r>
              <a:rPr lang="en-US" sz="2800" b="1" i="1" cap="none" dirty="0">
                <a:solidFill>
                  <a:srgbClr val="FF0000"/>
                </a:solidFill>
                <a:effectLst>
                  <a:glow rad="127000">
                    <a:srgbClr val="CCFFCC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pattern </a:t>
            </a:r>
            <a:r>
              <a:rPr lang="en-US" sz="2800" i="1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after time </a:t>
            </a:r>
            <a:r>
              <a:rPr lang="en-US" sz="2800" i="1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returning to the original </a:t>
            </a:r>
            <a:r>
              <a:rPr lang="en-US" sz="2800" i="1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of </a:t>
            </a:r>
            <a:r>
              <a:rPr lang="en-US" sz="2800" i="1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commencement? </a:t>
            </a:r>
            <a:endParaRPr lang="en-US" sz="2800" i="1" cap="none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800" i="1" cap="none" dirty="0">
                <a:solidFill>
                  <a:srgbClr val="0052F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Answer:  </a:t>
            </a:r>
            <a:r>
              <a:rPr lang="en-US" sz="2800" i="1" cap="non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No</a:t>
            </a:r>
            <a:r>
              <a:rPr lang="en-US" sz="2800" i="1" cap="non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 does not sequentially repeat its pattern, not even close.  </a:t>
            </a:r>
            <a:endParaRPr lang="en-CA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8168" y="6581001"/>
            <a:ext cx="354584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  <a:sp3d extrusionH="57150">
              <a:bevelT h="25400" prst="softRound"/>
            </a:sp3d>
          </a:bodyPr>
          <a:lstStyle/>
          <a:p>
            <a:fld id="{2A013F82-EE5E-44EE-A61D-E31C6657F26F}" type="slidenum">
              <a:rPr lang="en-CA" sz="1200"/>
              <a:pPr/>
              <a:t>36</a:t>
            </a:fld>
            <a:endParaRPr lang="en-CA" sz="1200" dirty="0"/>
          </a:p>
        </p:txBody>
      </p:sp>
      <p:sp>
        <p:nvSpPr>
          <p:cNvPr id="2" name="Rectangle 1"/>
          <p:cNvSpPr/>
          <p:nvPr/>
        </p:nvSpPr>
        <p:spPr>
          <a:xfrm rot="19610061">
            <a:off x="76397" y="698695"/>
            <a:ext cx="2340438" cy="652551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32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32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150994">
            <a:off x="9774604" y="735209"/>
            <a:ext cx="2340438" cy="652551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32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32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49441" y="1836057"/>
            <a:ext cx="2997200" cy="1079864"/>
          </a:xfrm>
          <a:prstGeom prst="ellipse">
            <a:avLst/>
          </a:prstGeom>
          <a:noFill/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873412" y="1287624"/>
            <a:ext cx="1530221" cy="802433"/>
          </a:xfrm>
          <a:prstGeom prst="straightConnector1">
            <a:avLst/>
          </a:prstGeom>
          <a:ln w="76200">
            <a:solidFill>
              <a:srgbClr val="0052F6"/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ent Arrow 8"/>
          <p:cNvSpPr/>
          <p:nvPr/>
        </p:nvSpPr>
        <p:spPr>
          <a:xfrm rot="10800000">
            <a:off x="5325035" y="1607983"/>
            <a:ext cx="5655144" cy="1553777"/>
          </a:xfrm>
          <a:prstGeom prst="bentArrow">
            <a:avLst>
              <a:gd name="adj1" fmla="val 13460"/>
              <a:gd name="adj2" fmla="val 19230"/>
              <a:gd name="adj3" fmla="val 50000"/>
              <a:gd name="adj4" fmla="val 43750"/>
            </a:avLst>
          </a:prstGeom>
          <a:gradFill>
            <a:gsLst>
              <a:gs pos="27000">
                <a:schemeClr val="accent6">
                  <a:lumMod val="75000"/>
                </a:schemeClr>
              </a:gs>
              <a:gs pos="14000">
                <a:srgbClr val="00FFFF"/>
              </a:gs>
              <a:gs pos="46000">
                <a:srgbClr val="00FF00"/>
              </a:gs>
            </a:gsLst>
            <a:lin ang="5400000" scaled="0"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00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082351"/>
            <a:ext cx="11665296" cy="5574832"/>
          </a:xfrm>
          <a:noFill/>
          <a:ln w="57150"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47171" y="6581001"/>
            <a:ext cx="354584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p3d extrusionH="57150">
              <a:bevelT h="25400" prst="softRound"/>
            </a:sp3d>
          </a:bodyPr>
          <a:lstStyle/>
          <a:p>
            <a:fld id="{2A013F82-EE5E-44EE-A61D-E31C6657F26F}" type="slidenum">
              <a:rPr lang="en-CA" sz="1200"/>
              <a:pPr/>
              <a:t>37</a:t>
            </a:fld>
            <a:endParaRPr lang="en-CA" sz="1200" dirty="0"/>
          </a:p>
        </p:txBody>
      </p:sp>
      <p:sp>
        <p:nvSpPr>
          <p:cNvPr id="2" name="Rectangle 1"/>
          <p:cNvSpPr/>
          <p:nvPr/>
        </p:nvSpPr>
        <p:spPr>
          <a:xfrm>
            <a:off x="325467" y="1299862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352" y="209006"/>
            <a:ext cx="11665296" cy="757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What </a:t>
            </a:r>
            <a:r>
              <a:rPr lang="en-CA" sz="3200" b="1" dirty="0" smtClean="0">
                <a:solidFill>
                  <a:srgbClr val="FF0000"/>
                </a:solidFill>
              </a:rPr>
              <a:t>result</a:t>
            </a:r>
            <a:r>
              <a:rPr lang="en-CA" sz="3200" dirty="0" smtClean="0">
                <a:solidFill>
                  <a:schemeClr val="tx1"/>
                </a:solidFill>
              </a:rPr>
              <a:t> does </a:t>
            </a:r>
            <a:r>
              <a:rPr lang="en-CA" sz="32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REPEATING A SECOND TIME</a:t>
            </a:r>
            <a:r>
              <a:rPr lang="en-C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CA" sz="3200" dirty="0" smtClean="0">
                <a:solidFill>
                  <a:schemeClr val="tx1"/>
                </a:solidFill>
              </a:rPr>
              <a:t>produce?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476" y="1299862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7405" y="1240508"/>
            <a:ext cx="977349" cy="5257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repeats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2606" y="1240508"/>
            <a:ext cx="977806" cy="5257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repeats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5484" y="1299862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5843" y="1240508"/>
            <a:ext cx="959568" cy="5257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repeats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4653" y="1888160"/>
            <a:ext cx="958365" cy="5257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repeats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2747" y="1936052"/>
            <a:ext cx="999071" cy="5257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repeats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5805" y="1921382"/>
            <a:ext cx="960711" cy="5257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repeats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31500" y="1240508"/>
            <a:ext cx="997147" cy="5257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repeats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0846" y="1300744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185" y="1970161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9148" y="1970161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678" y="1970161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20846" y="1970161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49924" y="2512418"/>
            <a:ext cx="9695979" cy="10881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/>
            <a:r>
              <a:rPr lang="en-CA" sz="2800" dirty="0">
                <a:solidFill>
                  <a:prstClr val="black"/>
                </a:solidFill>
              </a:rPr>
              <a:t>This is a set of 8 </a:t>
            </a:r>
            <a:r>
              <a:rPr lang="en-CA" sz="2800" b="1" u="sng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</a:rPr>
              <a:t>SHANEH</a:t>
            </a:r>
            <a:r>
              <a:rPr lang="en-CA" sz="2800" dirty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</a:rPr>
              <a:t>years towards </a:t>
            </a:r>
            <a:r>
              <a:rPr lang="en-CA" sz="2800" dirty="0">
                <a:solidFill>
                  <a:prstClr val="black"/>
                </a:solidFill>
              </a:rPr>
              <a:t>a Jubilee of 50! </a:t>
            </a:r>
            <a:br>
              <a:rPr lang="en-CA" sz="2800" dirty="0">
                <a:solidFill>
                  <a:prstClr val="black"/>
                </a:solidFill>
              </a:rPr>
            </a:br>
            <a:r>
              <a:rPr lang="en-CA" sz="2800" dirty="0">
                <a:solidFill>
                  <a:prstClr val="black"/>
                </a:solidFill>
              </a:rPr>
              <a:t>Each one able to </a:t>
            </a:r>
            <a:r>
              <a:rPr lang="en-CA" sz="2800" b="1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</a:rPr>
              <a:t>repeat itself </a:t>
            </a:r>
            <a:r>
              <a:rPr lang="en-CA" sz="2800" dirty="0">
                <a:solidFill>
                  <a:prstClr val="black"/>
                </a:solidFill>
              </a:rPr>
              <a:t>in a perfect mirror like </a:t>
            </a:r>
            <a:r>
              <a:rPr lang="en-CA" sz="2800" b="1" dirty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</a:rPr>
              <a:t>duplication.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6709" y="3809474"/>
            <a:ext cx="11665296" cy="261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Important!  </a:t>
            </a:r>
            <a:r>
              <a:rPr lang="en-CA" sz="3200" dirty="0" smtClean="0">
                <a:solidFill>
                  <a:schemeClr val="tx1"/>
                </a:solidFill>
              </a:rPr>
              <a:t>Once a Shaneh (year) has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repeated</a:t>
            </a:r>
            <a:r>
              <a:rPr lang="en-CA" sz="3200" dirty="0" smtClean="0">
                <a:solidFill>
                  <a:schemeClr val="tx1"/>
                </a:solidFill>
              </a:rPr>
              <a:t> itself a second time, there then is </a:t>
            </a:r>
            <a:r>
              <a:rPr lang="en-CA" sz="3200" b="1" dirty="0" smtClean="0">
                <a:ln>
                  <a:solidFill>
                    <a:srgbClr val="0052F6"/>
                  </a:solidFill>
                </a:ln>
                <a:solidFill>
                  <a:srgbClr val="00FF00"/>
                </a:solidFill>
              </a:rPr>
              <a:t>TWO SHANEH (YEARS)!</a:t>
            </a:r>
            <a:br>
              <a:rPr lang="en-CA" sz="3200" b="1" dirty="0" smtClean="0">
                <a:ln>
                  <a:solidFill>
                    <a:srgbClr val="0052F6"/>
                  </a:solidFill>
                </a:ln>
                <a:solidFill>
                  <a:srgbClr val="00FF00"/>
                </a:solidFill>
              </a:rPr>
            </a:br>
            <a:r>
              <a:rPr lang="en-CA" sz="3200" b="1" dirty="0" smtClean="0">
                <a:ln>
                  <a:solidFill>
                    <a:srgbClr val="00FFFF"/>
                  </a:solidFill>
                </a:ln>
                <a:solidFill>
                  <a:srgbClr val="0066FF"/>
                </a:solidFill>
                <a:latin typeface="Arial Black" panose="020B0A04020102020204" pitchFamily="34" charset="0"/>
              </a:rPr>
              <a:t>The Principle:  </a:t>
            </a:r>
            <a:r>
              <a:rPr lang="en-CA" sz="3200" b="1" dirty="0" smtClean="0">
                <a:ln>
                  <a:solidFill>
                    <a:srgbClr val="0052F6"/>
                  </a:solidFill>
                </a:ln>
                <a:solidFill>
                  <a:schemeClr val="tx1"/>
                </a:solidFill>
              </a:rPr>
              <a:t>Once they have duplicated, there is then an even # which is fully capable to be divided evenly! </a:t>
            </a:r>
            <a:br>
              <a:rPr lang="en-CA" sz="3200" b="1" dirty="0" smtClean="0">
                <a:ln>
                  <a:solidFill>
                    <a:srgbClr val="0052F6"/>
                  </a:solidFill>
                </a:ln>
                <a:solidFill>
                  <a:schemeClr val="tx1"/>
                </a:solidFill>
              </a:rPr>
            </a:br>
            <a:r>
              <a:rPr lang="en-CA" sz="3200" b="1" dirty="0" smtClean="0">
                <a:ln>
                  <a:solidFill>
                    <a:srgbClr val="0052F6"/>
                  </a:solidFill>
                </a:ln>
                <a:solidFill>
                  <a:schemeClr val="tx1"/>
                </a:solidFill>
              </a:rPr>
              <a:t>There will be </a:t>
            </a:r>
            <a:r>
              <a:rPr lang="en-CA" sz="3200" b="1" dirty="0" smtClean="0">
                <a:ln>
                  <a:solidFill>
                    <a:srgbClr val="0052F6"/>
                  </a:solidFill>
                </a:ln>
                <a:solidFill>
                  <a:srgbClr val="FF0000"/>
                </a:solidFill>
              </a:rPr>
              <a:t>no remainder number </a:t>
            </a:r>
            <a:r>
              <a:rPr lang="en-CA" sz="3200" b="1" dirty="0" smtClean="0">
                <a:ln>
                  <a:solidFill>
                    <a:srgbClr val="0052F6"/>
                  </a:solidFill>
                </a:ln>
                <a:solidFill>
                  <a:schemeClr val="tx1"/>
                </a:solidFill>
              </a:rPr>
              <a:t>left over!  </a:t>
            </a:r>
            <a:endParaRPr lang="en-CA" sz="3200" b="1" dirty="0">
              <a:ln>
                <a:solidFill>
                  <a:srgbClr val="0052F6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39000"/>
              </a:srgbClr>
            </a:gs>
            <a:gs pos="100000">
              <a:srgbClr val="FFC000">
                <a:alpha val="3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082351"/>
            <a:ext cx="11665296" cy="5574832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6224" y="6599107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013F82-EE5E-44EE-A61D-E31C6657F26F}" type="slidenum">
              <a:rPr lang="en-CA" sz="1200"/>
              <a:pPr/>
              <a:t>38</a:t>
            </a:fld>
            <a:endParaRPr lang="en-CA" sz="1200" dirty="0"/>
          </a:p>
        </p:txBody>
      </p:sp>
      <p:sp>
        <p:nvSpPr>
          <p:cNvPr id="4" name="Rectangle 3"/>
          <p:cNvSpPr/>
          <p:nvPr/>
        </p:nvSpPr>
        <p:spPr>
          <a:xfrm>
            <a:off x="187851" y="1042305"/>
            <a:ext cx="11665296" cy="23597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52F6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CA" sz="3200" dirty="0" smtClean="0">
                <a:solidFill>
                  <a:schemeClr val="tx1"/>
                </a:solidFill>
              </a:rPr>
              <a:t>A </a:t>
            </a:r>
            <a:r>
              <a:rPr lang="en-US" sz="40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rgbClr val="DE85E1">
                      <a:lumMod val="75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 </a:t>
            </a:r>
            <a:r>
              <a:rPr lang="en-CA" sz="3200" dirty="0" smtClean="0">
                <a:solidFill>
                  <a:schemeClr val="tx1"/>
                </a:solidFill>
              </a:rPr>
              <a:t>(year) can only be a </a:t>
            </a:r>
            <a:r>
              <a:rPr lang="en-US" sz="40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rgbClr val="DE85E1">
                      <a:lumMod val="75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r>
              <a:rPr lang="en-CA" sz="3200" dirty="0" smtClean="0">
                <a:solidFill>
                  <a:schemeClr val="tx1"/>
                </a:solidFill>
              </a:rPr>
              <a:t> (year) if it </a:t>
            </a:r>
            <a:r>
              <a:rPr lang="en-C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REPEATS 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by mirror image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C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– </a:t>
            </a:r>
            <a:br>
              <a:rPr lang="en-C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CA" sz="32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 SECOND TIME</a:t>
            </a:r>
            <a:r>
              <a:rPr lang="en-CA" sz="3200" dirty="0">
                <a:solidFill>
                  <a:schemeClr val="tx1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851" y="3519788"/>
            <a:ext cx="11665296" cy="2750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52F6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CA" sz="3200" dirty="0" smtClean="0">
                <a:solidFill>
                  <a:schemeClr val="tx1"/>
                </a:solidFill>
              </a:rPr>
              <a:t>A </a:t>
            </a:r>
            <a:r>
              <a:rPr lang="en-US" sz="40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rgbClr val="DE85E1">
                      <a:lumMod val="75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 </a:t>
            </a:r>
            <a:r>
              <a:rPr lang="en-CA" sz="3200" dirty="0" smtClean="0">
                <a:solidFill>
                  <a:schemeClr val="tx1"/>
                </a:solidFill>
              </a:rPr>
              <a:t>(year) can only be a </a:t>
            </a:r>
            <a:r>
              <a:rPr lang="en-US" sz="40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rgbClr val="DE85E1">
                      <a:lumMod val="75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r>
              <a:rPr lang="en-CA" sz="3200" dirty="0" smtClean="0">
                <a:solidFill>
                  <a:schemeClr val="tx1"/>
                </a:solidFill>
              </a:rPr>
              <a:t> (year) if it </a:t>
            </a:r>
            <a:r>
              <a:rPr lang="en-C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REPEATS 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by mirror image</a:t>
            </a: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C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– </a:t>
            </a:r>
            <a:br>
              <a:rPr lang="en-C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CA" sz="32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 SECOND TIME</a:t>
            </a:r>
            <a:r>
              <a:rPr lang="en-CA" sz="3200" dirty="0">
                <a:solidFill>
                  <a:schemeClr val="tx1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2" name="Curved Left Arrow 1"/>
          <p:cNvSpPr/>
          <p:nvPr/>
        </p:nvSpPr>
        <p:spPr>
          <a:xfrm>
            <a:off x="10345271" y="2232212"/>
            <a:ext cx="1760669" cy="3320787"/>
          </a:xfrm>
          <a:prstGeom prst="curvedLeftArrow">
            <a:avLst>
              <a:gd name="adj1" fmla="val 20853"/>
              <a:gd name="adj2" fmla="val 50000"/>
              <a:gd name="adj3" fmla="val 39286"/>
            </a:avLst>
          </a:prstGeom>
          <a:gradFill>
            <a:gsLst>
              <a:gs pos="0">
                <a:srgbClr val="9966FF"/>
              </a:gs>
              <a:gs pos="100000">
                <a:srgbClr val="FFFF00"/>
              </a:gs>
            </a:gsLst>
            <a:lin ang="5400000" scaled="0"/>
          </a:gradFill>
          <a:ln w="38100">
            <a:solidFill>
              <a:srgbClr val="009999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39000"/>
              </a:srgbClr>
            </a:gs>
            <a:gs pos="100000">
              <a:srgbClr val="FFC000">
                <a:alpha val="3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815" y="4127224"/>
            <a:ext cx="11665296" cy="254099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lnSpcReduction="10000"/>
            <a:sp3d extrusionH="57150">
              <a:bevelT h="25400" prst="softRound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No!  The highlight </a:t>
            </a:r>
            <a:r>
              <a:rPr lang="en-US" sz="2800" b="1" dirty="0" err="1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different!</a:t>
            </a:r>
            <a:br>
              <a:rPr lang="en-US" sz="2800" b="1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cap="none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 it possible that Ha Satan might be pulling the </a:t>
            </a:r>
            <a:r>
              <a:rPr lang="en-US" sz="2800" u="sng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same tricks</a:t>
            </a: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on us today?</a:t>
            </a:r>
            <a:b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very subtle and </a:t>
            </a:r>
            <a:r>
              <a:rPr lang="en-US" sz="2800" b="1" u="sng" cap="none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INSIDIOUS CONVOLUTION</a:t>
            </a:r>
            <a:r>
              <a:rPr lang="en-US" sz="28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 truth?</a:t>
            </a:r>
            <a:endParaRPr lang="en-US" sz="2800" cap="none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TRUTH - </a:t>
            </a:r>
            <a:r>
              <a:rPr lang="en-US" sz="4800" u="sng" cap="none" dirty="0" smtClean="0">
                <a:solidFill>
                  <a:srgbClr val="0052F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4800" cap="none" dirty="0" smtClean="0">
                <a:solidFill>
                  <a:srgbClr val="0052F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day month.  </a:t>
            </a:r>
            <a:r>
              <a:rPr lang="en-US" sz="4800" cap="none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4800" u="sng" cap="none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29.5</a:t>
            </a:r>
            <a:r>
              <a:rPr lang="en-US" sz="4800" cap="none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day month!]  </a:t>
            </a:r>
            <a:endParaRPr lang="en-US" sz="48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2436" y="6599107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013F82-EE5E-44EE-A61D-E31C6657F26F}" type="slidenum">
              <a:rPr lang="en-CA" sz="1200"/>
              <a:pPr/>
              <a:t>39</a:t>
            </a:fld>
            <a:endParaRPr lang="en-CA" sz="1200" dirty="0"/>
          </a:p>
        </p:txBody>
      </p:sp>
      <p:sp>
        <p:nvSpPr>
          <p:cNvPr id="4" name="Rectangle 3"/>
          <p:cNvSpPr/>
          <p:nvPr/>
        </p:nvSpPr>
        <p:spPr>
          <a:xfrm>
            <a:off x="3887400" y="2063691"/>
            <a:ext cx="4434483" cy="9105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by mirror image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8344" y="347969"/>
            <a:ext cx="9848199" cy="146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Did that last slide have a mirror image?  </a:t>
            </a:r>
            <a:br>
              <a:rPr lang="en-CA" sz="3600" dirty="0" smtClean="0">
                <a:solidFill>
                  <a:schemeClr val="tx1"/>
                </a:solidFill>
              </a:rPr>
            </a:br>
            <a:r>
              <a:rPr lang="en-CA" sz="3600" dirty="0" smtClean="0">
                <a:solidFill>
                  <a:schemeClr val="tx1"/>
                </a:solidFill>
              </a:rPr>
              <a:t>Let’s look at it again </a:t>
            </a:r>
            <a:r>
              <a:rPr lang="en-CA" sz="3600" u="sng" dirty="0" smtClean="0">
                <a:solidFill>
                  <a:schemeClr val="tx1"/>
                </a:solidFill>
              </a:rPr>
              <a:t>but a little more focused</a:t>
            </a:r>
            <a:r>
              <a:rPr lang="en-CA" sz="3600" dirty="0" smtClean="0">
                <a:solidFill>
                  <a:schemeClr val="tx1"/>
                </a:solidFill>
              </a:rPr>
              <a:t>!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6563687" y="3095869"/>
            <a:ext cx="388274" cy="5184562"/>
          </a:xfrm>
          <a:prstGeom prst="rightBrace">
            <a:avLst>
              <a:gd name="adj1" fmla="val 108311"/>
              <a:gd name="adj2" fmla="val 34027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887400" y="2969741"/>
            <a:ext cx="4434483" cy="91052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CA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by mirror image</a:t>
            </a:r>
            <a:endParaRPr lang="en-CA" sz="32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4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64000">
              <a:schemeClr val="bg2">
                <a:tint val="78000"/>
                <a:shade val="100000"/>
                <a:hueMod val="136000"/>
                <a:satMod val="160000"/>
                <a:lumMod val="39000"/>
              </a:schemeClr>
            </a:gs>
            <a:gs pos="23000">
              <a:schemeClr val="bg2">
                <a:shade val="92000"/>
                <a:satMod val="170000"/>
                <a:lumMod val="4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343" y="251927"/>
            <a:ext cx="11742509" cy="6240948"/>
          </a:xfrm>
          <a:prstGeom prst="rect">
            <a:avLst/>
          </a:prstGeom>
          <a:gradFill>
            <a:gsLst>
              <a:gs pos="13000">
                <a:schemeClr val="bg2">
                  <a:tint val="78000"/>
                  <a:shade val="100000"/>
                  <a:hueMod val="136000"/>
                  <a:satMod val="160000"/>
                  <a:lumMod val="0"/>
                </a:schemeClr>
              </a:gs>
              <a:gs pos="81000">
                <a:schemeClr val="bg2">
                  <a:shade val="92000"/>
                  <a:satMod val="170000"/>
                  <a:lumMod val="43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6000" i="1" u="sng" dirty="0">
                <a:ln w="19050">
                  <a:solidFill>
                    <a:srgbClr val="FF9900"/>
                  </a:solidFill>
                </a:ln>
                <a:solidFill>
                  <a:srgbClr val="00FFFF"/>
                </a:solidFill>
              </a:rPr>
              <a:t>Where</a:t>
            </a:r>
            <a:r>
              <a:rPr lang="en-CA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would</a:t>
            </a:r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6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one expect to </a:t>
            </a:r>
            <a:r>
              <a:rPr lang="en-CA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find </a:t>
            </a:r>
            <a:r>
              <a:rPr lang="en-CA" sz="6000" b="1" i="1" dirty="0" smtClean="0">
                <a:gradFill>
                  <a:gsLst>
                    <a:gs pos="23000">
                      <a:srgbClr val="FFFF00"/>
                    </a:gs>
                    <a:gs pos="49000">
                      <a:schemeClr val="accent1">
                        <a:lumMod val="75000"/>
                      </a:schemeClr>
                    </a:gs>
                    <a:gs pos="8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ULTRA </a:t>
            </a:r>
            <a:r>
              <a:rPr lang="en-CA" sz="6000" b="1" i="1" dirty="0">
                <a:gradFill>
                  <a:gsLst>
                    <a:gs pos="23000">
                      <a:srgbClr val="FFFF00"/>
                    </a:gs>
                    <a:gs pos="49000">
                      <a:schemeClr val="accent1">
                        <a:lumMod val="75000"/>
                      </a:schemeClr>
                    </a:gs>
                    <a:gs pos="8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PERTINENT </a:t>
            </a:r>
            <a:r>
              <a:rPr lang="en-CA" sz="6000" b="1" i="1" dirty="0" smtClean="0">
                <a:gradFill>
                  <a:gsLst>
                    <a:gs pos="23000">
                      <a:srgbClr val="FFFF00"/>
                    </a:gs>
                    <a:gs pos="49000">
                      <a:schemeClr val="accent1">
                        <a:lumMod val="75000"/>
                      </a:schemeClr>
                    </a:gs>
                    <a:gs pos="8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Calendar </a:t>
            </a:r>
            <a:r>
              <a:rPr lang="en-CA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instructions </a:t>
            </a:r>
            <a:r>
              <a:rPr lang="en-CA" sz="6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 a </a:t>
            </a:r>
            <a:r>
              <a:rPr lang="en-CA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guide for </a:t>
            </a:r>
            <a:r>
              <a:rPr lang="en-CA" sz="6000" dirty="0" smtClean="0">
                <a:ln w="28575">
                  <a:solidFill>
                    <a:srgbClr val="FF9900"/>
                  </a:solidFill>
                </a:ln>
                <a:solidFill>
                  <a:srgbClr val="00FFFF"/>
                </a:solidFill>
                <a:latin typeface="Comic Sans MS" panose="030F0702030302020204" pitchFamily="66" charset="0"/>
              </a:rPr>
              <a:t>LIFE?</a:t>
            </a:r>
            <a:endParaRPr lang="en-CA" sz="6000" dirty="0">
              <a:ln w="28575">
                <a:solidFill>
                  <a:srgbClr val="FF9900"/>
                </a:solidFill>
              </a:ln>
              <a:solidFill>
                <a:srgbClr val="00FFFF"/>
              </a:solidFill>
              <a:latin typeface="Comic Sans MS" panose="030F0702030302020204" pitchFamily="66" charset="0"/>
            </a:endParaRPr>
          </a:p>
          <a:p>
            <a:pPr algn="ctr"/>
            <a:endParaRPr lang="en-CA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CA" sz="6000" dirty="0" smtClean="0">
                <a:solidFill>
                  <a:srgbClr val="FFFF00"/>
                </a:solidFill>
              </a:rPr>
              <a:t>1700 </a:t>
            </a:r>
            <a:r>
              <a:rPr lang="en-CA" sz="6000" dirty="0">
                <a:solidFill>
                  <a:srgbClr val="FFFF00"/>
                </a:solidFill>
              </a:rPr>
              <a:t>years </a:t>
            </a:r>
            <a:r>
              <a:rPr lang="en-CA" sz="6000" dirty="0"/>
              <a:t>after an introduction? </a:t>
            </a:r>
            <a:r>
              <a:rPr lang="en-CA" sz="6000" dirty="0" smtClean="0"/>
              <a:t/>
            </a:r>
            <a:br>
              <a:rPr lang="en-CA" sz="6000" dirty="0" smtClean="0"/>
            </a:br>
            <a:r>
              <a:rPr lang="en-CA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(Reference - Joseph’s prophetic dream which is the </a:t>
            </a:r>
            <a:br>
              <a:rPr lang="en-CA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CA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en-CA" sz="3600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</a:t>
            </a:r>
            <a:r>
              <a:rPr lang="en-CA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mention of the </a:t>
            </a:r>
            <a:r>
              <a:rPr lang="en-CA" sz="3600" b="1" dirty="0" smtClean="0">
                <a:solidFill>
                  <a:srgbClr val="FF0000"/>
                </a:solidFill>
              </a:rPr>
              <a:t>moon </a:t>
            </a:r>
            <a:r>
              <a:rPr lang="en-CA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 </a:t>
            </a:r>
            <a:r>
              <a:rPr lang="en-CA" sz="36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Bible</a:t>
            </a:r>
            <a:r>
              <a:rPr lang="en-CA" sz="3600" b="1" smtClean="0">
                <a:solidFill>
                  <a:srgbClr val="FF0000"/>
                </a:solidFill>
              </a:rPr>
              <a:t>?</a:t>
            </a:r>
            <a:r>
              <a:rPr lang="en-CA" sz="36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en-CA" sz="3600" b="1" dirty="0">
              <a:solidFill>
                <a:srgbClr val="FF0000"/>
              </a:solidFill>
            </a:endParaRPr>
          </a:p>
          <a:p>
            <a:pPr algn="ctr"/>
            <a:endParaRPr lang="en-CA" sz="1600" dirty="0"/>
          </a:p>
          <a:p>
            <a:pPr algn="ctr"/>
            <a:r>
              <a:rPr lang="en-CA" sz="4000" dirty="0" smtClean="0">
                <a:solidFill>
                  <a:srgbClr val="00FF00"/>
                </a:solidFill>
              </a:rPr>
              <a:t>Or at - </a:t>
            </a:r>
            <a:r>
              <a:rPr lang="en-CA" sz="5800" b="1" i="1" dirty="0" smtClean="0">
                <a:ln w="28575">
                  <a:solidFill>
                    <a:srgbClr val="FF00FF"/>
                  </a:solidFill>
                </a:ln>
                <a:gradFill>
                  <a:gsLst>
                    <a:gs pos="48000">
                      <a:srgbClr val="FFFF00"/>
                    </a:gs>
                    <a:gs pos="81000">
                      <a:srgbClr val="00FFFF"/>
                    </a:gs>
                  </a:gsLst>
                  <a:lin ang="5400000" scaled="0"/>
                </a:gradFill>
                <a:latin typeface="Georgia" panose="02040502050405020303" pitchFamily="18" charset="0"/>
              </a:rPr>
              <a:t>Creation’s Establishment</a:t>
            </a:r>
            <a:r>
              <a:rPr lang="en-CA" sz="5800" dirty="0" smtClean="0">
                <a:solidFill>
                  <a:srgbClr val="FF0000"/>
                </a:solidFill>
              </a:rPr>
              <a:t>?</a:t>
            </a:r>
            <a:r>
              <a:rPr lang="en-CA" sz="5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endParaRPr lang="en-CA" sz="5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00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 flipV="1">
            <a:off x="7807569" y="1796128"/>
            <a:ext cx="1836763" cy="15198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082351"/>
            <a:ext cx="11665296" cy="5574832"/>
          </a:xfrm>
          <a:noFill/>
          <a:ln w="57150"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706" y="1299862"/>
            <a:ext cx="2662393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 </a:t>
            </a:r>
            <a:r>
              <a:rPr lang="en-US" sz="24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(12)</a:t>
            </a:r>
            <a:endParaRPr lang="en-US" sz="24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17" y="156752"/>
            <a:ext cx="11937357" cy="757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What occurs when a</a:t>
            </a:r>
            <a:r>
              <a:rPr lang="en-CA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3200" b="1" u="sng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13 month lunar </a:t>
            </a:r>
            <a:r>
              <a:rPr lang="en-CA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</a:t>
            </a:r>
            <a:r>
              <a:rPr lang="en-CA" sz="3200" b="1" u="sng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ear</a:t>
            </a:r>
            <a:r>
              <a:rPr lang="en-CA" sz="32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3200" dirty="0" smtClean="0">
                <a:solidFill>
                  <a:schemeClr val="tx1"/>
                </a:solidFill>
              </a:rPr>
              <a:t>tries to enter every </a:t>
            </a:r>
            <a:r>
              <a:rPr lang="en-CA" sz="3200" u="sng" dirty="0" smtClean="0">
                <a:solidFill>
                  <a:srgbClr val="FF0000"/>
                </a:solidFill>
              </a:rPr>
              <a:t>3</a:t>
            </a:r>
            <a:r>
              <a:rPr lang="en-CA" sz="3200" u="sng" baseline="30000" dirty="0" smtClean="0">
                <a:solidFill>
                  <a:srgbClr val="FF0000"/>
                </a:solidFill>
              </a:rPr>
              <a:t>rd</a:t>
            </a:r>
            <a:r>
              <a:rPr lang="en-CA" sz="3200" dirty="0" smtClean="0">
                <a:solidFill>
                  <a:srgbClr val="FF0000"/>
                </a:solidFill>
              </a:rPr>
              <a:t> </a:t>
            </a:r>
            <a:r>
              <a:rPr lang="en-CA" sz="3200" dirty="0" smtClean="0">
                <a:solidFill>
                  <a:schemeClr val="tx1"/>
                </a:solidFill>
              </a:rPr>
              <a:t>year?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2606" y="1299862"/>
            <a:ext cx="2689934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 </a:t>
            </a:r>
            <a:r>
              <a:rPr lang="en-US" sz="24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(12)</a:t>
            </a:r>
            <a:endParaRPr lang="en-US" sz="24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4348" y="1240508"/>
            <a:ext cx="1391348" cy="525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2800" b="1" i="1" dirty="0" smtClean="0">
                <a:solidFill>
                  <a:schemeClr val="tx1"/>
                </a:solidFill>
              </a:rPr>
              <a:t>Repeats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4125" y="1261102"/>
            <a:ext cx="1292124" cy="525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2800" b="1" i="1" dirty="0" smtClean="0">
                <a:solidFill>
                  <a:schemeClr val="tx1"/>
                </a:solidFill>
              </a:rPr>
              <a:t>Repeats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36747" y="1113092"/>
            <a:ext cx="4673765" cy="2467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98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Repeat?</a:t>
            </a:r>
            <a:endParaRPr lang="en-CA" sz="9800" b="1" dirty="0">
              <a:solidFill>
                <a:schemeClr val="tx1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60889" y="1312142"/>
            <a:ext cx="3208695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LUNAR </a:t>
            </a:r>
            <a:r>
              <a:rPr lang="en-US" sz="2000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(13)</a:t>
            </a:r>
            <a:endParaRPr lang="en-US" sz="2000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9" descr="C:\Users\Rae\Desktop\Art on Desktop\white man clip art\yellow-blue smiley faces\happy face surpris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3584" y="2920724"/>
            <a:ext cx="1587600" cy="16119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57528" y="6581001"/>
            <a:ext cx="354584" cy="27699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fld id="{2A013F82-EE5E-44EE-A61D-E31C6657F26F}" type="slidenum">
              <a:rPr lang="en-CA" sz="1200"/>
              <a:pPr/>
              <a:t>40</a:t>
            </a:fld>
            <a:endParaRPr lang="en-CA" sz="1200" dirty="0"/>
          </a:p>
        </p:txBody>
      </p:sp>
      <p:sp>
        <p:nvSpPr>
          <p:cNvPr id="35" name="Oval Callout 34"/>
          <p:cNvSpPr/>
          <p:nvPr/>
        </p:nvSpPr>
        <p:spPr>
          <a:xfrm>
            <a:off x="152621" y="1987975"/>
            <a:ext cx="7730196" cy="2474118"/>
          </a:xfrm>
          <a:prstGeom prst="wedgeEllipseCallout">
            <a:avLst>
              <a:gd name="adj1" fmla="val 87368"/>
              <a:gd name="adj2" fmla="val 37614"/>
            </a:avLst>
          </a:prstGeom>
          <a:gradFill flip="none" rotWithShape="1">
            <a:gsLst>
              <a:gs pos="95000">
                <a:srgbClr val="FF0000"/>
              </a:gs>
              <a:gs pos="44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15000" b="1" dirty="0" smtClean="0">
                <a:ln w="57150">
                  <a:solidFill>
                    <a:srgbClr val="0066FF"/>
                  </a:solidFill>
                </a:ln>
                <a:solidFill>
                  <a:srgbClr val="FF0000"/>
                </a:solidFill>
              </a:rPr>
              <a:t>Hey!</a:t>
            </a:r>
            <a:endParaRPr lang="en-CA" sz="15000" b="1" dirty="0">
              <a:ln w="57150">
                <a:solidFill>
                  <a:srgbClr val="0066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777" y="4653940"/>
            <a:ext cx="11847033" cy="2171196"/>
          </a:xfrm>
          <a:prstGeom prst="ellipse">
            <a:avLst/>
          </a:prstGeom>
          <a:solidFill>
            <a:schemeClr val="tx1"/>
          </a:solidFill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/>
            <a:r>
              <a:rPr lang="en-CA" sz="2800" dirty="0" smtClean="0"/>
              <a:t>What happened to the </a:t>
            </a:r>
            <a:r>
              <a:rPr lang="en-CA" sz="2800" b="1" dirty="0" smtClean="0">
                <a:ln w="19050">
                  <a:solidFill>
                    <a:srgbClr val="9966FF"/>
                  </a:solidFill>
                </a:ln>
              </a:rPr>
              <a:t>perfect </a:t>
            </a:r>
            <a:r>
              <a:rPr lang="en-CA" sz="3600" b="1" u="sng" dirty="0" smtClean="0">
                <a:ln w="19050">
                  <a:solidFill>
                    <a:srgbClr val="9966FF"/>
                  </a:solidFill>
                </a:ln>
              </a:rPr>
              <a:t>REPLICATION</a:t>
            </a:r>
            <a:r>
              <a:rPr lang="en-CA" sz="2800" b="1" dirty="0" smtClean="0">
                <a:ln w="19050">
                  <a:solidFill>
                    <a:srgbClr val="9966FF"/>
                  </a:solidFill>
                </a:ln>
              </a:rPr>
              <a:t> pattern </a:t>
            </a:r>
            <a:r>
              <a:rPr lang="en-CA" sz="2800" dirty="0" smtClean="0"/>
              <a:t>required by the Hebrew definitions?  Lets view this one more time and </a:t>
            </a:r>
            <a:r>
              <a:rPr lang="en-CA" sz="2800" b="1" i="1" u="sng" dirty="0" smtClean="0">
                <a:ln w="19050">
                  <a:solidFill>
                    <a:srgbClr val="0052F6"/>
                  </a:solidFill>
                </a:ln>
                <a:solidFill>
                  <a:srgbClr val="00FF00"/>
                </a:solidFill>
                <a:latin typeface="Comic Sans MS" panose="030F0702030302020204" pitchFamily="66" charset="0"/>
              </a:rPr>
              <a:t>NOTICE</a:t>
            </a:r>
            <a:r>
              <a:rPr lang="en-CA" sz="2800" dirty="0" smtClean="0"/>
              <a:t> the – </a:t>
            </a:r>
            <a:r>
              <a:rPr lang="en-CA" sz="3600" b="1" dirty="0" smtClean="0">
                <a:solidFill>
                  <a:prstClr val="black"/>
                </a:solidFill>
                <a:effectLst>
                  <a:glow rad="127000">
                    <a:srgbClr val="0052F6"/>
                  </a:glow>
                </a:effectLst>
              </a:rPr>
              <a:t>Repeat    </a:t>
            </a:r>
            <a:r>
              <a:rPr lang="en-CA" sz="3600" u="sng" dirty="0" smtClean="0">
                <a:solidFill>
                  <a:srgbClr val="00FFFF"/>
                </a:solidFill>
                <a:effectLst/>
              </a:rPr>
              <a:t>vanish</a:t>
            </a:r>
            <a:r>
              <a:rPr lang="en-CA" sz="3600" dirty="0" smtClean="0">
                <a:solidFill>
                  <a:srgbClr val="00FFFF"/>
                </a:solidFill>
                <a:effectLst/>
              </a:rPr>
              <a:t>!</a:t>
            </a:r>
            <a:r>
              <a:rPr lang="en-CA" sz="3600" u="sng" dirty="0" smtClean="0">
                <a:solidFill>
                  <a:srgbClr val="00FFFF"/>
                </a:solidFill>
                <a:effectLst/>
              </a:rPr>
              <a:t> </a:t>
            </a:r>
            <a:endParaRPr lang="en-CA" sz="3600" u="sng" dirty="0">
              <a:solidFill>
                <a:srgbClr val="00FFFF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05509" y="5895464"/>
            <a:ext cx="1905254" cy="72951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7882816" y="1205467"/>
            <a:ext cx="701254" cy="569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3600" b="1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(?)</a:t>
            </a:r>
            <a:endParaRPr lang="en-CA" sz="3600" b="1" dirty="0">
              <a:solidFill>
                <a:schemeClr val="tx1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6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repeatCount="5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6" grpId="0"/>
      <p:bldP spid="10" grpId="0"/>
      <p:bldP spid="16" grpId="0"/>
      <p:bldP spid="16" grpId="1"/>
      <p:bldP spid="17" grpId="0" animBg="1"/>
      <p:bldP spid="35" grpId="0" animBg="1"/>
      <p:bldP spid="13" grpId="0" animBg="1"/>
      <p:bldP spid="14" grpId="0" animBg="1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FFFF00"/>
            </a:gs>
            <a:gs pos="50000">
              <a:schemeClr val="bg2">
                <a:shade val="92000"/>
                <a:satMod val="170000"/>
                <a:lumMod val="9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767" y="982634"/>
            <a:ext cx="10763018" cy="49171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3600" b="1" u="sng" cap="none" dirty="0" smtClean="0">
                <a:ln>
                  <a:solidFill>
                    <a:srgbClr val="00FF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INHERENT WITHIN</a:t>
            </a:r>
            <a:r>
              <a:rPr lang="en-CA" sz="3600" b="1" cap="none" dirty="0" smtClean="0">
                <a:ln>
                  <a:solidFill>
                    <a:srgbClr val="00FF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sz="3600" b="1" u="sng" cap="none" dirty="0" err="1" smtClean="0">
                <a:ln>
                  <a:solidFill>
                    <a:srgbClr val="663300"/>
                  </a:solidFill>
                </a:ln>
                <a:solidFill>
                  <a:srgbClr val="0052F6"/>
                </a:solidFill>
              </a:rPr>
              <a:t>Yahuah’s</a:t>
            </a:r>
            <a:r>
              <a:rPr lang="en-CA" sz="3600" b="1" u="sng" cap="none" dirty="0" smtClean="0">
                <a:ln>
                  <a:solidFill>
                    <a:srgbClr val="663300"/>
                  </a:solidFill>
                </a:ln>
                <a:solidFill>
                  <a:srgbClr val="0052F6"/>
                </a:solidFill>
              </a:rPr>
              <a:t> Shaneh</a:t>
            </a:r>
            <a:r>
              <a:rPr lang="en-CA" sz="3600" b="1" cap="none" dirty="0" smtClean="0">
                <a:ln>
                  <a:solidFill>
                    <a:srgbClr val="663300"/>
                  </a:solidFill>
                </a:ln>
                <a:solidFill>
                  <a:srgbClr val="0052F6"/>
                </a:solidFill>
              </a:rPr>
              <a:t> </a:t>
            </a:r>
            <a:r>
              <a:rPr lang="en-CA" sz="3600" cap="none" dirty="0" smtClean="0">
                <a:solidFill>
                  <a:schemeClr val="tx1"/>
                </a:solidFill>
              </a:rPr>
              <a:t>year is the characteristic of </a:t>
            </a:r>
            <a:r>
              <a:rPr lang="en-CA" sz="36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consecutive perpetual duplication!</a:t>
            </a:r>
          </a:p>
          <a:p>
            <a:endParaRPr lang="en-CA" cap="none" dirty="0" smtClean="0">
              <a:solidFill>
                <a:schemeClr val="tx1"/>
              </a:solidFill>
            </a:endParaRPr>
          </a:p>
          <a:p>
            <a:r>
              <a:rPr lang="en-CA" sz="3600" cap="none" dirty="0" smtClean="0">
                <a:solidFill>
                  <a:schemeClr val="tx1"/>
                </a:solidFill>
              </a:rPr>
              <a:t>Without the opportunity to </a:t>
            </a:r>
            <a:r>
              <a:rPr lang="en-CA" sz="4400" b="1" i="1" cap="none" dirty="0" smtClean="0">
                <a:ln>
                  <a:solidFill>
                    <a:srgbClr val="0052F6"/>
                  </a:solidFill>
                </a:ln>
                <a:solidFill>
                  <a:srgbClr val="FF00FF"/>
                </a:solidFill>
              </a:rPr>
              <a:t>repeat itself</a:t>
            </a:r>
          </a:p>
          <a:p>
            <a:r>
              <a:rPr lang="en-CA" sz="3600" cap="none" dirty="0" smtClean="0">
                <a:solidFill>
                  <a:schemeClr val="tx1"/>
                </a:solidFill>
              </a:rPr>
              <a:t> </a:t>
            </a:r>
            <a:r>
              <a:rPr lang="en-CA" sz="3600" cap="none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IDENTICALLY</a:t>
            </a:r>
            <a:r>
              <a:rPr lang="en-CA" sz="3600" cap="none" dirty="0" smtClean="0">
                <a:solidFill>
                  <a:schemeClr val="tx1"/>
                </a:solidFill>
              </a:rPr>
              <a:t> </a:t>
            </a:r>
            <a:r>
              <a:rPr lang="en-CA" sz="3600" u="sng" cap="none" dirty="0" smtClean="0">
                <a:solidFill>
                  <a:schemeClr val="tx1"/>
                </a:solidFill>
              </a:rPr>
              <a:t>a second time</a:t>
            </a:r>
            <a:r>
              <a:rPr lang="en-CA" sz="3600" cap="none" dirty="0" smtClean="0">
                <a:solidFill>
                  <a:schemeClr val="tx1"/>
                </a:solidFill>
              </a:rPr>
              <a:t>, the first yearly example </a:t>
            </a:r>
            <a:r>
              <a:rPr lang="en-CA" sz="3600" u="sng" cap="none" dirty="0" smtClean="0">
                <a:solidFill>
                  <a:schemeClr val="tx1"/>
                </a:solidFill>
              </a:rPr>
              <a:t>sim</a:t>
            </a:r>
            <a:r>
              <a:rPr lang="en-CA" sz="3600" cap="none" dirty="0" smtClean="0">
                <a:solidFill>
                  <a:schemeClr val="tx1"/>
                </a:solidFill>
              </a:rPr>
              <a:t>p</a:t>
            </a:r>
            <a:r>
              <a:rPr lang="en-CA" sz="3600" u="sng" cap="none" dirty="0" smtClean="0">
                <a:solidFill>
                  <a:schemeClr val="tx1"/>
                </a:solidFill>
              </a:rPr>
              <a:t>l</a:t>
            </a:r>
            <a:r>
              <a:rPr lang="en-CA" sz="3600" cap="none" dirty="0" smtClean="0">
                <a:solidFill>
                  <a:schemeClr val="tx1"/>
                </a:solidFill>
              </a:rPr>
              <a:t>y</a:t>
            </a:r>
            <a:r>
              <a:rPr lang="en-CA" sz="3600" u="sng" cap="none" dirty="0" smtClean="0">
                <a:solidFill>
                  <a:schemeClr val="tx1"/>
                </a:solidFill>
              </a:rPr>
              <a:t> cannot exist without the second fulfillment</a:t>
            </a:r>
            <a:r>
              <a:rPr lang="en-CA" sz="3600" cap="none" dirty="0" smtClean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00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082351"/>
            <a:ext cx="11665296" cy="5574832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8691" y="223877"/>
            <a:ext cx="10093896" cy="5837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The </a:t>
            </a:r>
            <a:r>
              <a:rPr lang="en-CA" sz="3200" b="1" u="sng" dirty="0" smtClean="0">
                <a:solidFill>
                  <a:srgbClr val="FF0000"/>
                </a:solidFill>
              </a:rPr>
              <a:t>13 month lunar year</a:t>
            </a:r>
            <a:r>
              <a:rPr lang="en-CA" sz="3200" b="1" dirty="0" smtClean="0">
                <a:solidFill>
                  <a:srgbClr val="FF0000"/>
                </a:solidFill>
              </a:rPr>
              <a:t> </a:t>
            </a:r>
            <a:r>
              <a:rPr lang="en-CA" sz="3200" dirty="0" smtClean="0">
                <a:solidFill>
                  <a:schemeClr val="tx1"/>
                </a:solidFill>
              </a:rPr>
              <a:t>attempts to repeat </a:t>
            </a:r>
            <a:r>
              <a:rPr lang="en-CA" sz="3200" dirty="0" smtClean="0">
                <a:ln w="9525">
                  <a:solidFill>
                    <a:srgbClr val="9966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en-CA" sz="3200" b="1" dirty="0" smtClean="0">
                <a:ln w="38100">
                  <a:solidFill>
                    <a:srgbClr val="0052F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SHANEH!</a:t>
            </a:r>
            <a:endParaRPr lang="en-CA" sz="3200" dirty="0">
              <a:ln w="38100">
                <a:solidFill>
                  <a:srgbClr val="0052F6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6" name="Picture 9" descr="C:\Users\Rae\Desktop\Art on Desktop\white man clip art\yellow-blue smiley faces\happy face surpris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0501" y="1018093"/>
            <a:ext cx="1587600" cy="1611900"/>
          </a:xfrm>
          <a:prstGeom prst="ellipse">
            <a:avLst/>
          </a:prstGeom>
          <a:ln w="63500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Rae\Desktop\Art on Desktop\white man clip art\3d white people\attention hor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21202" y="3807698"/>
            <a:ext cx="4070798" cy="3058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56224" y="658100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013F82-EE5E-44EE-A61D-E31C6657F26F}" type="slidenum">
              <a:rPr lang="en-CA" sz="1200"/>
              <a:pPr/>
              <a:t>42</a:t>
            </a:fld>
            <a:endParaRPr lang="en-CA" sz="1200" dirty="0"/>
          </a:p>
        </p:txBody>
      </p:sp>
      <p:sp>
        <p:nvSpPr>
          <p:cNvPr id="7" name="Oval Callout 6"/>
          <p:cNvSpPr/>
          <p:nvPr/>
        </p:nvSpPr>
        <p:spPr>
          <a:xfrm>
            <a:off x="113217" y="2057840"/>
            <a:ext cx="7055333" cy="4029577"/>
          </a:xfrm>
          <a:prstGeom prst="wedgeEllipseCallout">
            <a:avLst>
              <a:gd name="adj1" fmla="val 76608"/>
              <a:gd name="adj2" fmla="val 15708"/>
            </a:avLst>
          </a:prstGeom>
          <a:solidFill>
            <a:schemeClr val="accent4">
              <a:lumMod val="75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54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FF0000"/>
                </a:solidFill>
              </a:rPr>
              <a:t>Consequences </a:t>
            </a:r>
            <a:br>
              <a:rPr lang="en-CA" sz="54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CA" sz="54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of the </a:t>
            </a:r>
            <a:r>
              <a:rPr lang="en-CA" sz="54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FF0000"/>
                </a:solidFill>
              </a:rPr>
              <a:t>Failure</a:t>
            </a:r>
            <a:r>
              <a:rPr lang="en-C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54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</a:t>
            </a:r>
            <a:r>
              <a:rPr lang="en-C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CA" sz="5400" b="1" u="sng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FFFF"/>
                </a:solidFill>
              </a:rPr>
              <a:t>REPEAT A SECOND TIME!</a:t>
            </a:r>
            <a:endParaRPr lang="en-CA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740198" y="1766235"/>
            <a:ext cx="2474341" cy="114755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092396" y="1727246"/>
            <a:ext cx="93604" cy="90274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273077" y="1706881"/>
            <a:ext cx="443580" cy="94782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Callout 34"/>
          <p:cNvSpPr/>
          <p:nvPr/>
        </p:nvSpPr>
        <p:spPr>
          <a:xfrm>
            <a:off x="8594891" y="1792486"/>
            <a:ext cx="1746157" cy="862221"/>
          </a:xfrm>
          <a:prstGeom prst="wedgeEllipseCallout">
            <a:avLst>
              <a:gd name="adj1" fmla="val 81018"/>
              <a:gd name="adj2" fmla="val -3603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 smtClean="0">
                <a:solidFill>
                  <a:srgbClr val="FF0000"/>
                </a:solidFill>
              </a:rPr>
              <a:t>Hey!</a:t>
            </a:r>
            <a:endParaRPr lang="en-CA" sz="4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707" y="1282610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39737" y="1282610"/>
            <a:ext cx="1895220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28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13115" y="1223256"/>
            <a:ext cx="1391348" cy="525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i="1" dirty="0" smtClean="0">
                <a:solidFill>
                  <a:schemeClr val="tx1"/>
                </a:solidFill>
              </a:rPr>
              <a:t>Repeats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05715" y="1223256"/>
            <a:ext cx="1292124" cy="525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i="1" dirty="0" smtClean="0">
                <a:solidFill>
                  <a:schemeClr val="tx1"/>
                </a:solidFill>
              </a:rPr>
              <a:t>Repeats</a:t>
            </a:r>
            <a:endParaRPr lang="en-CA" sz="2800" b="1" i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1" y="1968143"/>
            <a:ext cx="6220020" cy="247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140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Repeat?</a:t>
            </a:r>
            <a:endParaRPr lang="en-CA" sz="14000" b="1" dirty="0">
              <a:solidFill>
                <a:schemeClr val="tx1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05353" y="1283492"/>
            <a:ext cx="3208695" cy="407018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2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LUNAR </a:t>
            </a:r>
            <a:r>
              <a:rPr lang="en-US" sz="2000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(13)</a:t>
            </a:r>
            <a:endParaRPr lang="en-US" sz="2000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84045" y="1166287"/>
            <a:ext cx="701254" cy="569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(?)</a:t>
            </a:r>
            <a:endParaRPr lang="en-CA" sz="3600" b="1" dirty="0">
              <a:solidFill>
                <a:schemeClr val="tx1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299488" y="1736087"/>
            <a:ext cx="440710" cy="91862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673197" y="1598282"/>
            <a:ext cx="151950" cy="105642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6195489"/>
            <a:ext cx="8867955" cy="584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tx1"/>
                </a:solidFill>
              </a:rPr>
              <a:t>If the Shaneh year cannot repeat itself, time cannot exist!  </a:t>
            </a:r>
            <a:endParaRPr lang="en-CA" sz="2800" b="1" dirty="0">
              <a:ln>
                <a:solidFill>
                  <a:srgbClr val="0052F6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4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xit" presetSubtype="4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7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xit" presetSubtype="4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0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5" grpId="1" animBg="1"/>
      <p:bldP spid="23" grpId="0" animBg="1"/>
      <p:bldP spid="23" grpId="1" animBg="1"/>
      <p:bldP spid="24" grpId="0" animBg="1"/>
      <p:bldP spid="24" grpId="1" animBg="1"/>
      <p:bldP spid="30" grpId="0"/>
      <p:bldP spid="30" grpId="1"/>
      <p:bldP spid="32" grpId="0"/>
      <p:bldP spid="32" grpId="1"/>
      <p:bldP spid="34" grpId="0"/>
      <p:bldP spid="34" grpId="1"/>
      <p:bldP spid="36" grpId="0" animBg="1"/>
      <p:bldP spid="36" grpId="1" animBg="1"/>
      <p:bldP spid="38" grpId="0"/>
      <p:bldP spid="38" grpId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082351"/>
            <a:ext cx="11665296" cy="5574832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1867" y="107083"/>
            <a:ext cx="3477920" cy="9255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80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rgbClr val="DE85E1">
                      <a:lumMod val="75000"/>
                    </a:srgb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endParaRPr lang="en-US" sz="80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rgbClr val="DE85E1">
                    <a:lumMod val="75000"/>
                  </a:srgb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6224" y="658100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fld id="{2A013F82-EE5E-44EE-A61D-E31C6657F26F}" type="slidenum">
              <a:rPr lang="en-CA" sz="1200">
                <a:solidFill>
                  <a:prstClr val="black"/>
                </a:solidFill>
              </a:rPr>
              <a:pPr defTabSz="457200"/>
              <a:t>43</a:t>
            </a:fld>
            <a:endParaRPr lang="en-CA" sz="1200" dirty="0">
              <a:solidFill>
                <a:prstClr val="black"/>
              </a:solidFill>
            </a:endParaRPr>
          </a:p>
        </p:txBody>
      </p:sp>
      <p:pic>
        <p:nvPicPr>
          <p:cNvPr id="19" name="Picture 2" descr="C:\Users\Rae\Desktop\Art on Desktop\white man clip art\3d white people\attention hor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402792" y="3172884"/>
            <a:ext cx="2663952" cy="2001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oftRound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Callout 19"/>
          <p:cNvSpPr/>
          <p:nvPr/>
        </p:nvSpPr>
        <p:spPr>
          <a:xfrm>
            <a:off x="172120" y="1084825"/>
            <a:ext cx="9139440" cy="2838090"/>
          </a:xfrm>
          <a:prstGeom prst="wedgeEllipseCallout">
            <a:avLst>
              <a:gd name="adj1" fmla="val 58855"/>
              <a:gd name="adj2" fmla="val 38398"/>
            </a:avLst>
          </a:prstGeom>
          <a:gradFill flip="none" rotWithShape="1">
            <a:gsLst>
              <a:gs pos="30000">
                <a:srgbClr val="FF0000"/>
              </a:gs>
              <a:gs pos="100000">
                <a:srgbClr val="0052F6"/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 defTabSz="457200"/>
            <a:r>
              <a:rPr lang="en-CA" sz="5400" b="1" dirty="0" err="1" smtClean="0">
                <a:ln w="12700">
                  <a:solidFill>
                    <a:srgbClr val="E34B7A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rgbClr val="E34B7A"/>
                  </a:outerShdw>
                </a:effectLst>
              </a:rPr>
              <a:t>Yahuah’s</a:t>
            </a:r>
            <a:r>
              <a:rPr lang="en-CA" sz="5400" b="1" dirty="0" smtClean="0">
                <a:ln w="22225">
                  <a:solidFill>
                    <a:srgbClr val="AC339A"/>
                  </a:solidFill>
                  <a:prstDash val="solid"/>
                </a:ln>
                <a:solidFill>
                  <a:srgbClr val="00FFFF"/>
                </a:solidFill>
              </a:rPr>
              <a:t> </a:t>
            </a:r>
            <a:r>
              <a:rPr lang="en-CA" sz="5400" b="1" i="1" dirty="0" smtClean="0">
                <a:ln w="22225">
                  <a:solidFill>
                    <a:srgbClr val="663300"/>
                  </a:solidFill>
                  <a:prstDash val="solid"/>
                </a:ln>
                <a:solidFill>
                  <a:srgbClr val="00FFFF"/>
                </a:solidFill>
                <a:effectLst>
                  <a:glow rad="127000">
                    <a:srgbClr val="CCFFCC"/>
                  </a:glow>
                </a:effectLst>
              </a:rPr>
              <a:t>Shaneh</a:t>
            </a:r>
            <a:r>
              <a:rPr lang="en-CA" sz="5400" b="1" dirty="0" smtClean="0">
                <a:ln w="22225">
                  <a:solidFill>
                    <a:srgbClr val="AC339A"/>
                  </a:solidFill>
                  <a:prstDash val="solid"/>
                </a:ln>
                <a:solidFill>
                  <a:srgbClr val="00FFFF"/>
                </a:solidFill>
              </a:rPr>
              <a:t> Time </a:t>
            </a:r>
            <a:r>
              <a:rPr lang="en-CA" sz="5400" b="1" dirty="0" smtClean="0">
                <a:ln w="22225">
                  <a:solidFill>
                    <a:srgbClr val="AC339A"/>
                  </a:solidFill>
                  <a:prstDash val="solid"/>
                </a:ln>
                <a:solidFill>
                  <a:srgbClr val="AC339A">
                    <a:lumMod val="40000"/>
                    <a:lumOff val="60000"/>
                  </a:srgbClr>
                </a:solidFill>
              </a:rPr>
              <a:t>is inherently - </a:t>
            </a:r>
            <a:r>
              <a:rPr lang="en-CA" sz="5400" b="1" i="1" dirty="0" smtClean="0">
                <a:ln w="28575">
                  <a:solidFill>
                    <a:srgbClr val="663300"/>
                  </a:solidFill>
                  <a:prstDash val="solid"/>
                </a:ln>
                <a:solidFill>
                  <a:srgbClr val="00FFFF"/>
                </a:solidFill>
                <a:effectLst>
                  <a:glow rad="127000">
                    <a:srgbClr val="CCFFCC"/>
                  </a:glow>
                </a:effectLst>
                <a:latin typeface="Georgia" panose="02040502050405020303" pitchFamily="18" charset="0"/>
              </a:rPr>
              <a:t>ETERNAL</a:t>
            </a:r>
            <a:r>
              <a:rPr lang="en-CA" sz="5400" b="1" dirty="0" smtClean="0">
                <a:ln w="22225">
                  <a:solidFill>
                    <a:srgbClr val="AC339A"/>
                  </a:solidFill>
                  <a:prstDash val="solid"/>
                </a:ln>
                <a:solidFill>
                  <a:srgbClr val="AC339A">
                    <a:lumMod val="40000"/>
                    <a:lumOff val="60000"/>
                  </a:srgbClr>
                </a:solidFill>
              </a:rPr>
              <a:t> </a:t>
            </a:r>
            <a:endParaRPr lang="en-CA" sz="5400" b="1" dirty="0">
              <a:ln w="22225">
                <a:solidFill>
                  <a:srgbClr val="AC339A"/>
                </a:solidFill>
                <a:prstDash val="solid"/>
              </a:ln>
              <a:solidFill>
                <a:srgbClr val="AC339A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72119" y="4353791"/>
            <a:ext cx="9917453" cy="2504209"/>
          </a:xfrm>
          <a:prstGeom prst="wedgeEllipseCallout">
            <a:avLst>
              <a:gd name="adj1" fmla="val 50217"/>
              <a:gd name="adj2" fmla="val -63029"/>
            </a:avLst>
          </a:prstGeom>
          <a:solidFill>
            <a:schemeClr val="tx1"/>
          </a:solidFill>
          <a:ln w="762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 defTabSz="457200"/>
            <a:r>
              <a:rPr lang="en-CA" sz="3200" b="1" dirty="0" smtClean="0">
                <a:ln w="9525">
                  <a:solidFill>
                    <a:srgbClr val="FF00FF"/>
                  </a:solidFill>
                  <a:prstDash val="solid"/>
                </a:ln>
                <a:solidFill>
                  <a:srgbClr val="FFFF00"/>
                </a:solidFill>
              </a:rPr>
              <a:t>Man’s Lunar time </a:t>
            </a:r>
            <a:r>
              <a:rPr lang="en-CA" sz="3200" b="1" dirty="0" smtClean="0">
                <a:ln w="9525">
                  <a:solidFill>
                    <a:srgbClr val="FF00FF"/>
                  </a:solidFill>
                  <a:prstDash val="solid"/>
                </a:ln>
                <a:solidFill>
                  <a:srgbClr val="00FFFF"/>
                </a:solidFill>
              </a:rPr>
              <a:t>“is always ready” </a:t>
            </a:r>
            <a:r>
              <a:rPr lang="en-CA" sz="3200" b="1" dirty="0" smtClean="0">
                <a:ln w="9525">
                  <a:solidFill>
                    <a:srgbClr val="FF00FF"/>
                  </a:solidFill>
                  <a:prstDash val="solid"/>
                </a:ln>
                <a:solidFill>
                  <a:srgbClr val="00FF00"/>
                </a:solidFill>
              </a:rPr>
              <a:t>(John 7:6) </a:t>
            </a:r>
            <a:r>
              <a:rPr lang="en-CA" sz="3200" b="1" dirty="0" smtClean="0">
                <a:ln w="9525">
                  <a:solidFill>
                    <a:srgbClr val="FF00FF"/>
                  </a:solidFill>
                  <a:prstDash val="solid"/>
                </a:ln>
                <a:solidFill>
                  <a:srgbClr val="FFFF00"/>
                </a:solidFill>
              </a:rPr>
              <a:t>through his </a:t>
            </a:r>
            <a:r>
              <a:rPr lang="en-CA" sz="3200" b="1" dirty="0" smtClean="0">
                <a:ln w="9525">
                  <a:solidFill>
                    <a:srgbClr val="FF00FF"/>
                  </a:solidFill>
                  <a:prstDash val="solid"/>
                </a:ln>
                <a:solidFill>
                  <a:srgbClr val="FF00FF"/>
                </a:solidFill>
              </a:rPr>
              <a:t>calendar manipulation</a:t>
            </a:r>
            <a:r>
              <a:rPr lang="en-CA" sz="3200" b="1" dirty="0" smtClean="0">
                <a:ln w="9525">
                  <a:solidFill>
                    <a:srgbClr val="FF00FF"/>
                  </a:solidFill>
                  <a:prstDash val="solid"/>
                </a:ln>
                <a:solidFill>
                  <a:srgbClr val="FFFF00"/>
                </a:solidFill>
              </a:rPr>
              <a:t> and only exists in man’s contaminated imagination! </a:t>
            </a:r>
            <a:endParaRPr lang="en-CA" sz="3200" b="1" dirty="0">
              <a:ln w="9525">
                <a:solidFill>
                  <a:srgbClr val="FF00FF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34" name="Picture 25" descr="C:\Users\Rae\Desktop\Art on Desktop\white man clip art\yellow-blue smiley faces\happy face cl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3569" y="1215317"/>
            <a:ext cx="2543175" cy="1790700"/>
          </a:xfrm>
          <a:prstGeom prst="ellipse">
            <a:avLst/>
          </a:prstGeom>
          <a:ln w="63500" cap="rnd">
            <a:solidFill>
              <a:srgbClr val="00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oftRound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Callout 34"/>
          <p:cNvSpPr/>
          <p:nvPr/>
        </p:nvSpPr>
        <p:spPr>
          <a:xfrm>
            <a:off x="7272069" y="156752"/>
            <a:ext cx="3487936" cy="875930"/>
          </a:xfrm>
          <a:prstGeom prst="wedgeEllipseCallout">
            <a:avLst>
              <a:gd name="adj1" fmla="val 32690"/>
              <a:gd name="adj2" fmla="val 126540"/>
            </a:avLst>
          </a:prstGeom>
          <a:gradFill flip="none" rotWithShape="1">
            <a:gsLst>
              <a:gs pos="95000">
                <a:srgbClr val="FF0000"/>
              </a:gs>
              <a:gs pos="44000">
                <a:srgbClr val="00FF0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 defTabSz="457200"/>
            <a:r>
              <a:rPr lang="en-CA" sz="5400" b="1" i="1" dirty="0" smtClean="0">
                <a:ln>
                  <a:solidFill>
                    <a:srgbClr val="0052F6"/>
                  </a:solidFill>
                </a:ln>
                <a:solidFill>
                  <a:srgbClr val="FF00FF"/>
                </a:solidFill>
                <a:latin typeface="Georgia" panose="02040502050405020303" pitchFamily="18" charset="0"/>
              </a:rPr>
              <a:t>YES!</a:t>
            </a:r>
            <a:endParaRPr lang="en-CA" sz="5400" b="1" i="1" dirty="0">
              <a:ln>
                <a:solidFill>
                  <a:srgbClr val="0052F6"/>
                </a:solidFill>
              </a:ln>
              <a:solidFill>
                <a:srgbClr val="FF00FF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267" y="3826278"/>
            <a:ext cx="9019713" cy="5149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rgbClr val="663300"/>
                </a:solidFill>
              </a:rPr>
              <a:t>Isaiah declares 7 times – The End from the Beginning!</a:t>
            </a:r>
            <a:endParaRPr lang="en-CA" sz="32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>
                <a:alpha val="95000"/>
                <a:lumMod val="0"/>
              </a:srgb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85" y="310718"/>
            <a:ext cx="11638626" cy="6303145"/>
          </a:xfrm>
          <a:gradFill>
            <a:gsLst>
              <a:gs pos="0">
                <a:srgbClr val="FFFF00"/>
              </a:gs>
              <a:gs pos="91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 lnSpcReduction="10000"/>
            <a:sp3d extrusionH="57150">
              <a:bevelT h="25400" prst="softRound"/>
            </a:sp3d>
          </a:bodyPr>
          <a:lstStyle/>
          <a:p>
            <a:r>
              <a:rPr lang="en-US" sz="3200" i="1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Shaneh</a:t>
            </a:r>
            <a:r>
              <a:rPr lang="en-US" sz="3200" dirty="0" smtClean="0">
                <a:solidFill>
                  <a:schemeClr val="tx1"/>
                </a:solidFill>
              </a:rPr>
              <a:t> –									</a:t>
            </a:r>
          </a:p>
          <a:p>
            <a:r>
              <a:rPr lang="en-US" sz="3500" cap="none" dirty="0" smtClean="0">
                <a:solidFill>
                  <a:schemeClr val="tx1"/>
                </a:solidFill>
              </a:rPr>
              <a:t>So where &amp; from </a:t>
            </a:r>
            <a:r>
              <a:rPr lang="en-US" sz="3500" cap="none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29000">
                      <a:srgbClr val="00FF00"/>
                    </a:gs>
                    <a:gs pos="65000">
                      <a:schemeClr val="accent6">
                        <a:lumMod val="75000"/>
                      </a:schemeClr>
                    </a:gs>
                    <a:gs pos="44000">
                      <a:srgbClr val="0052F6"/>
                    </a:gs>
                  </a:gsLst>
                  <a:lin ang="5400000" scaled="0"/>
                </a:gradFill>
                <a:latin typeface="Arial Black" panose="020B0A04020102020204" pitchFamily="34" charset="0"/>
              </a:rPr>
              <a:t>WHOM </a:t>
            </a:r>
            <a:r>
              <a:rPr lang="en-US" sz="3500" cap="none" dirty="0" smtClean="0">
                <a:solidFill>
                  <a:schemeClr val="tx1"/>
                </a:solidFill>
              </a:rPr>
              <a:t>does this idea about </a:t>
            </a:r>
            <a:br>
              <a:rPr lang="en-US" sz="3500" cap="none" dirty="0" smtClean="0">
                <a:solidFill>
                  <a:schemeClr val="tx1"/>
                </a:solidFill>
              </a:rPr>
            </a:br>
            <a:r>
              <a:rPr lang="en-US" sz="3500" b="1" i="1" cap="none" dirty="0" smtClean="0">
                <a:solidFill>
                  <a:srgbClr val="0052F6"/>
                </a:solidFill>
              </a:rPr>
              <a:t>“duplicating after one’s own kind” </a:t>
            </a:r>
            <a:r>
              <a:rPr lang="en-US" sz="3500" b="1" u="sng" cap="none" dirty="0" smtClean="0">
                <a:solidFill>
                  <a:schemeClr val="tx1"/>
                </a:solidFill>
              </a:rPr>
              <a:t>originate</a:t>
            </a:r>
            <a:r>
              <a:rPr lang="en-US" sz="3500" i="1" cap="none" dirty="0" smtClean="0">
                <a:solidFill>
                  <a:schemeClr val="tx1"/>
                </a:solidFill>
              </a:rPr>
              <a:t>?</a:t>
            </a:r>
          </a:p>
          <a:p>
            <a:pPr algn="l"/>
            <a:r>
              <a:rPr lang="en-US" sz="2800" b="1" i="1" cap="none" dirty="0" smtClean="0">
                <a:solidFill>
                  <a:srgbClr val="0052F6"/>
                </a:solidFill>
              </a:rPr>
              <a:t/>
            </a:r>
            <a:br>
              <a:rPr lang="en-US" sz="2800" b="1" i="1" cap="none" dirty="0" smtClean="0">
                <a:solidFill>
                  <a:srgbClr val="0052F6"/>
                </a:solidFill>
              </a:rPr>
            </a:br>
            <a:r>
              <a:rPr lang="en-US" sz="3200" b="1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Gen 1:11  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Elohim said, “Let the earth bring forth grass, the plant 	that yields seed, and the fruit tree that yields fruit </a:t>
            </a:r>
            <a:r>
              <a:rPr lang="en-US" sz="32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  <a:effectLst/>
              </a:rPr>
              <a:t>according to</a:t>
            </a:r>
            <a:br>
              <a:rPr lang="en-US" sz="32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  <a:effectLst/>
              </a:rPr>
            </a:br>
            <a:r>
              <a:rPr lang="en-US" sz="32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  <a:effectLst/>
              </a:rPr>
              <a:t>	 its kind,</a:t>
            </a:r>
            <a:r>
              <a:rPr lang="en-US" sz="3200" b="1" cap="none" dirty="0" smtClean="0">
                <a:solidFill>
                  <a:srgbClr val="FF00FF"/>
                </a:solidFill>
                <a:effectLst/>
              </a:rPr>
              <a:t> 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whose seed is in itself, on the earth.” And it came to be so. </a:t>
            </a:r>
          </a:p>
          <a:p>
            <a:pPr algn="l">
              <a:buClr>
                <a:prstClr val="black"/>
              </a:buClr>
            </a:pPr>
            <a:r>
              <a:rPr lang="en-US" sz="3200" b="1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Gen</a:t>
            </a:r>
            <a:r>
              <a:rPr lang="en-US" sz="3200" b="1" i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dirty="0">
                <a:solidFill>
                  <a:srgbClr val="009999"/>
                </a:solidFill>
                <a:latin typeface="Georgia" panose="02040502050405020303" pitchFamily="18" charset="0"/>
              </a:rPr>
              <a:t>1:12  </a:t>
            </a:r>
            <a:r>
              <a:rPr lang="en-US" sz="32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earth brought forth grass, the plant that yields seed </a:t>
            </a:r>
            <a:r>
              <a:rPr lang="en-US" sz="3200" cap="none" dirty="0" smtClean="0">
                <a:solidFill>
                  <a:prstClr val="white">
                    <a:lumMod val="50000"/>
                  </a:prstClr>
                </a:solidFill>
              </a:rPr>
              <a:t>	</a:t>
            </a:r>
            <a:r>
              <a:rPr lang="en-US" sz="32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according </a:t>
            </a:r>
            <a:r>
              <a:rPr lang="en-US" sz="3200" b="1" cap="none" dirty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to its kind, </a:t>
            </a:r>
            <a:r>
              <a:rPr lang="en-US" sz="32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tree that yields fruit, whose seed 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in 	itself </a:t>
            </a:r>
            <a:r>
              <a:rPr lang="en-US" sz="3200" b="1" cap="none" dirty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according to its kind, 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32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Elohim saw that it was good</a:t>
            </a:r>
            <a:r>
              <a:rPr lang="en-US" sz="32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Clr>
                <a:prstClr val="black"/>
              </a:buClr>
            </a:pPr>
            <a:r>
              <a:rPr lang="en-US" sz="3900" b="1" i="1" cap="none" dirty="0" err="1" smtClean="0">
                <a:solidFill>
                  <a:srgbClr val="0052F6"/>
                </a:solidFill>
              </a:rPr>
              <a:t>Yahuah’s</a:t>
            </a:r>
            <a:r>
              <a:rPr lang="en-US" sz="3900" b="1" i="1" cap="none" dirty="0" smtClean="0">
                <a:solidFill>
                  <a:srgbClr val="0052F6"/>
                </a:solidFill>
              </a:rPr>
              <a:t> </a:t>
            </a:r>
            <a:r>
              <a:rPr lang="en-US" sz="3900" b="1" i="1" cap="none" dirty="0">
                <a:solidFill>
                  <a:srgbClr val="0052F6"/>
                </a:solidFill>
              </a:rPr>
              <a:t>E</a:t>
            </a:r>
            <a:r>
              <a:rPr lang="en-US" sz="3900" b="1" i="1" cap="none" dirty="0" smtClean="0">
                <a:solidFill>
                  <a:srgbClr val="0052F6"/>
                </a:solidFill>
              </a:rPr>
              <a:t>ternal Duplication Pattern was applied </a:t>
            </a:r>
            <a:r>
              <a:rPr lang="en-US" sz="3900" b="1" i="1" cap="none" dirty="0">
                <a:solidFill>
                  <a:srgbClr val="0052F6"/>
                </a:solidFill>
              </a:rPr>
              <a:t>at Creation</a:t>
            </a:r>
            <a:r>
              <a:rPr lang="en-US" sz="3900" b="1" i="1" cap="none" dirty="0" smtClean="0">
                <a:solidFill>
                  <a:srgbClr val="0052F6"/>
                </a:solidFill>
              </a:rPr>
              <a:t>!</a:t>
            </a:r>
            <a:endParaRPr lang="en-US" sz="3900" b="1" i="1" cap="none" dirty="0">
              <a:solidFill>
                <a:srgbClr val="0052F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566856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srgbClr val="00FF00"/>
                </a:solidFill>
              </a:rPr>
              <a:pPr/>
              <a:t>44</a:t>
            </a:fld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5" name="Picture 12" descr="C:\Users\Rae\Desktop\Art on Desktop\white man clip art\yellow-blue smiley faces\Smiley Face  jpe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3862" y="804280"/>
            <a:ext cx="1297825" cy="17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08113" y="310718"/>
            <a:ext cx="6616460" cy="657631"/>
          </a:xfrm>
          <a:prstGeom prst="rect">
            <a:avLst/>
          </a:prstGeom>
          <a:gradFill flip="none" rotWithShape="1">
            <a:gsLst>
              <a:gs pos="53000">
                <a:srgbClr val="002060"/>
              </a:gs>
              <a:gs pos="8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3000" b="1" i="1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REPEATING A SECOND TIME!</a:t>
            </a:r>
            <a:endParaRPr lang="en-US" sz="3000" b="1" i="1" dirty="0">
              <a:solidFill>
                <a:prstClr val="black"/>
              </a:solidFill>
              <a:effectLst>
                <a:glow rad="127000">
                  <a:srgbClr val="00FF00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00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7658"/>
            <a:ext cx="12192000" cy="6613863"/>
          </a:xfrm>
          <a:gradFill>
            <a:gsLst>
              <a:gs pos="0">
                <a:srgbClr val="FFFF00">
                  <a:alpha val="34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/>
          <a:p>
            <a:pPr algn="l"/>
            <a:r>
              <a:rPr lang="en-US" sz="2800" b="1" i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G</a:t>
            </a:r>
            <a:r>
              <a:rPr lang="en-US" sz="2800" b="1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en</a:t>
            </a:r>
            <a:r>
              <a:rPr lang="en-US" sz="2800" b="1" i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>
                <a:solidFill>
                  <a:srgbClr val="009999"/>
                </a:solidFill>
                <a:latin typeface="Georgia" panose="02040502050405020303" pitchFamily="18" charset="0"/>
              </a:rPr>
              <a:t>1:21  </a:t>
            </a:r>
            <a:r>
              <a:rPr lang="en-US" sz="28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 </a:t>
            </a:r>
            <a:r>
              <a:rPr lang="en-US" sz="28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lohim created great sea creatures and every living creature that 	moves, with which the waters teemed, </a:t>
            </a:r>
            <a:r>
              <a:rPr lang="en-US" sz="2800" b="1" cap="none" dirty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according to its </a:t>
            </a:r>
            <a:r>
              <a:rPr lang="en-US" sz="28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kind, 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every 	winged bird</a:t>
            </a:r>
            <a:r>
              <a:rPr lang="en-US" sz="2800" cap="none" dirty="0" smtClean="0"/>
              <a:t> </a:t>
            </a:r>
            <a:r>
              <a:rPr lang="en-US" sz="28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according to its kind.  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8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lohim saw that it was good.</a:t>
            </a:r>
          </a:p>
          <a:p>
            <a:pPr algn="l"/>
            <a:r>
              <a:rPr lang="en-US" sz="2800" b="1" i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G</a:t>
            </a:r>
            <a:r>
              <a:rPr lang="en-US" sz="2800" b="1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en</a:t>
            </a:r>
            <a:r>
              <a:rPr lang="en-US" sz="2800" b="1" i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>
                <a:solidFill>
                  <a:srgbClr val="009999"/>
                </a:solidFill>
                <a:latin typeface="Georgia" panose="02040502050405020303" pitchFamily="18" charset="0"/>
              </a:rPr>
              <a:t>1:24  </a:t>
            </a:r>
            <a:r>
              <a:rPr lang="en-US" sz="28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 </a:t>
            </a:r>
            <a:r>
              <a:rPr lang="en-US" sz="28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lohim said, “let the earth bring forth the living creature </a:t>
            </a:r>
            <a:r>
              <a:rPr lang="en-US" sz="28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according 	to its kind:</a:t>
            </a:r>
            <a:r>
              <a:rPr lang="en-US" sz="2800" cap="none" dirty="0" smtClean="0"/>
              <a:t> 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livestock and creeping creatures and beasts of the earth, </a:t>
            </a:r>
            <a:r>
              <a:rPr lang="en-US" sz="2800" cap="none" dirty="0" smtClean="0"/>
              <a:t>	</a:t>
            </a:r>
            <a:r>
              <a:rPr lang="en-US" sz="2800" b="1" cap="none" dirty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 </a:t>
            </a:r>
            <a:r>
              <a:rPr lang="en-US" sz="28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	according </a:t>
            </a:r>
            <a:r>
              <a:rPr lang="en-US" sz="2800" b="1" cap="none" dirty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to its kind</a:t>
            </a:r>
            <a:r>
              <a:rPr lang="en-US" sz="28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.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 And it came to be so. </a:t>
            </a:r>
          </a:p>
          <a:p>
            <a:pPr algn="l"/>
            <a:r>
              <a:rPr lang="en-US" sz="2800" b="1" i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G</a:t>
            </a:r>
            <a:r>
              <a:rPr lang="en-US" sz="2800" b="1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en</a:t>
            </a:r>
            <a:r>
              <a:rPr lang="en-US" sz="2800" i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 </a:t>
            </a:r>
            <a:r>
              <a:rPr lang="en-US" sz="2800" b="1" i="1" dirty="0">
                <a:solidFill>
                  <a:srgbClr val="009999"/>
                </a:solidFill>
                <a:latin typeface="Georgia" panose="02040502050405020303" pitchFamily="18" charset="0"/>
              </a:rPr>
              <a:t>1:25</a:t>
            </a:r>
            <a:r>
              <a:rPr lang="en-US" sz="2800" i="1" dirty="0">
                <a:solidFill>
                  <a:srgbClr val="009999"/>
                </a:solidFill>
                <a:latin typeface="Georgia" panose="02040502050405020303" pitchFamily="18" charset="0"/>
              </a:rPr>
              <a:t>  </a:t>
            </a:r>
            <a:r>
              <a:rPr lang="en-US" sz="28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nd </a:t>
            </a:r>
            <a:r>
              <a:rPr lang="en-US" sz="28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lohim made the beast of the earth </a:t>
            </a:r>
            <a:r>
              <a:rPr lang="en-US" sz="2800" b="1" cap="none" dirty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according to its </a:t>
            </a:r>
            <a:r>
              <a:rPr lang="en-US" sz="28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kind, 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livestock</a:t>
            </a:r>
            <a:r>
              <a:rPr lang="en-US" sz="2800" cap="none" dirty="0" smtClean="0"/>
              <a:t> 	</a:t>
            </a:r>
            <a:r>
              <a:rPr lang="en-US" sz="2800" b="1" cap="none" dirty="0" smtClean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according to its kind, 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all that creep on the earth </a:t>
            </a:r>
            <a:r>
              <a:rPr lang="en-US" sz="2800" b="1" cap="none" dirty="0">
                <a:ln>
                  <a:solidFill>
                    <a:srgbClr val="0066FF"/>
                  </a:solidFill>
                </a:ln>
                <a:solidFill>
                  <a:srgbClr val="FF00FF"/>
                </a:solidFill>
              </a:rPr>
              <a:t>according to its kind. </a:t>
            </a:r>
            <a:r>
              <a:rPr lang="en-US" sz="2800" cap="none" dirty="0" smtClean="0"/>
              <a:t>	</a:t>
            </a:r>
            <a:r>
              <a:rPr lang="en-US" sz="2800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Elohim saw that it was good. </a:t>
            </a:r>
          </a:p>
          <a:p>
            <a:r>
              <a:rPr lang="en-US" sz="2800" b="1" cap="none" dirty="0" smtClean="0">
                <a:solidFill>
                  <a:schemeClr val="tx1"/>
                </a:solidFill>
              </a:rPr>
              <a:t>The </a:t>
            </a:r>
            <a:r>
              <a:rPr lang="en-US" sz="2800" b="1" u="sng" cap="none" dirty="0" smtClean="0">
                <a:solidFill>
                  <a:srgbClr val="0052F6"/>
                </a:solidFill>
              </a:rPr>
              <a:t>Divine Pattern</a:t>
            </a:r>
            <a:r>
              <a:rPr lang="en-US" sz="2800" b="1" cap="none" dirty="0" smtClean="0">
                <a:solidFill>
                  <a:srgbClr val="0052F6"/>
                </a:solidFill>
              </a:rPr>
              <a:t> </a:t>
            </a:r>
            <a:r>
              <a:rPr lang="en-US" sz="2800" b="1" cap="none" dirty="0" smtClean="0">
                <a:solidFill>
                  <a:schemeClr val="tx1"/>
                </a:solidFill>
              </a:rPr>
              <a:t>of 					was established at Creation.  </a:t>
            </a:r>
            <a:br>
              <a:rPr lang="en-US" sz="2800" b="1" cap="none" dirty="0" smtClean="0">
                <a:solidFill>
                  <a:schemeClr val="tx1"/>
                </a:solidFill>
              </a:rPr>
            </a:br>
            <a:r>
              <a:rPr lang="en-US" sz="2800" b="1" cap="none" dirty="0" smtClean="0">
                <a:solidFill>
                  <a:schemeClr val="tx1"/>
                </a:solidFill>
              </a:rPr>
              <a:t>The </a:t>
            </a:r>
            <a:r>
              <a:rPr lang="en-US" sz="2800" b="1" cap="none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Shaneh</a:t>
            </a:r>
            <a:r>
              <a:rPr lang="en-US" sz="2800" b="1" cap="none" dirty="0" smtClean="0">
                <a:solidFill>
                  <a:schemeClr val="tx1"/>
                </a:solidFill>
              </a:rPr>
              <a:t> year upholds and fulfills this replication pattern super effectively! </a:t>
            </a:r>
            <a:endParaRPr lang="en-CA" sz="2800" b="1" cap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566856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63388" y="5400303"/>
            <a:ext cx="3984725" cy="491538"/>
          </a:xfrm>
          <a:prstGeom prst="rect">
            <a:avLst/>
          </a:prstGeom>
          <a:gradFill flip="none" rotWithShape="1">
            <a:gsLst>
              <a:gs pos="53000">
                <a:srgbClr val="002060"/>
              </a:gs>
              <a:gs pos="85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3000" b="1" i="1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</a:rPr>
              <a:t>REPEATING AFTER ITSELF</a:t>
            </a:r>
            <a:endParaRPr lang="en-US" sz="3000" b="1" i="1" dirty="0">
              <a:solidFill>
                <a:prstClr val="black"/>
              </a:solidFill>
              <a:effectLst>
                <a:glow rad="127000">
                  <a:srgbClr val="00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5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FF">
                <a:alpha val="20000"/>
              </a:srgbClr>
            </a:gs>
            <a:gs pos="100000">
              <a:srgbClr val="00B050">
                <a:alpha val="34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107" y="650240"/>
            <a:ext cx="11427785" cy="5760720"/>
          </a:xfrm>
          <a:gradFill>
            <a:gsLst>
              <a:gs pos="0">
                <a:srgbClr val="FFFF00">
                  <a:alpha val="44000"/>
                </a:srgb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w="38100" h="38100"/>
            </a:sp3d>
          </a:bodyPr>
          <a:lstStyle/>
          <a:p>
            <a:pPr marL="571500" indent="-571500" algn="l"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600" i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H</a:t>
            </a: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as anyone noticed that </a:t>
            </a:r>
            <a:r>
              <a:rPr lang="en-US" sz="3600" b="1" i="1" u="sng" cap="none" dirty="0" smtClean="0">
                <a:solidFill>
                  <a:srgbClr val="0052F6"/>
                </a:solidFill>
                <a:latin typeface="Georgia" panose="02040502050405020303" pitchFamily="18" charset="0"/>
              </a:rPr>
              <a:t>Yahuah did not</a:t>
            </a:r>
            <a:r>
              <a:rPr lang="en-US" sz="3600" b="1" i="1" cap="none" dirty="0" smtClean="0">
                <a:solidFill>
                  <a:srgbClr val="0052F6"/>
                </a:solidFill>
                <a:latin typeface="Georgia" panose="02040502050405020303" pitchFamily="18" charset="0"/>
              </a:rPr>
              <a:t> </a:t>
            </a: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introduce a </a:t>
            </a:r>
            <a:r>
              <a:rPr lang="en-US" sz="3600" i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rogue identity </a:t>
            </a: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which was different </a:t>
            </a:r>
            <a:b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</a:b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and/or separate from the previous ones?</a:t>
            </a:r>
            <a:b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</a:b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/>
            </a:r>
            <a:b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</a:b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Why then would </a:t>
            </a:r>
            <a:r>
              <a:rPr lang="en-US" sz="3600" b="1" i="1" cap="none" dirty="0" smtClean="0">
                <a:solidFill>
                  <a:srgbClr val="0052F6"/>
                </a:solidFill>
                <a:latin typeface="Georgia" panose="02040502050405020303" pitchFamily="18" charset="0"/>
              </a:rPr>
              <a:t>Yahuah</a:t>
            </a: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 </a:t>
            </a:r>
            <a:r>
              <a:rPr lang="en-US" sz="3600" i="1" cap="none" dirty="0">
                <a:solidFill>
                  <a:srgbClr val="009999"/>
                </a:solidFill>
                <a:latin typeface="Georgia" panose="02040502050405020303" pitchFamily="18" charset="0"/>
              </a:rPr>
              <a:t>introduce at any </a:t>
            </a: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point, </a:t>
            </a:r>
            <a:b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</a:b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a </a:t>
            </a:r>
            <a:r>
              <a:rPr lang="en-US" sz="3600" i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13</a:t>
            </a:r>
            <a:r>
              <a:rPr lang="en-US" sz="3600" i="1" cap="none" baseline="30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</a:t>
            </a:r>
            <a:r>
              <a:rPr lang="en-US" sz="3600" i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 month year </a:t>
            </a: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which is totally foreign, </a:t>
            </a:r>
            <a:b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</a:br>
            <a:r>
              <a:rPr lang="en-US" sz="3600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into His established Qodesh Pattern?  </a:t>
            </a:r>
            <a:r>
              <a:rPr lang="en-US" sz="3600" i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 </a:t>
            </a:r>
            <a:endParaRPr lang="en-CA" sz="3600" b="1" cap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566856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rgbClr val="00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082351"/>
            <a:ext cx="11665296" cy="5574832"/>
          </a:xfr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b="1" dirty="0" smtClean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2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u="sng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en-US" sz="32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slide we are going to see a 20 year record of the dates when the </a:t>
            </a:r>
            <a:r>
              <a:rPr lang="en-US" sz="3200" cap="none" dirty="0" err="1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Tequfah</a:t>
            </a:r>
            <a:r>
              <a:rPr lang="en-US" sz="32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occurs.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You will notice ONE GREGORIAN DATE DIFFERENCE!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You will also receive the answer to why there is a one date discrepancy.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cap="none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question then is – </a:t>
            </a:r>
            <a:r>
              <a:rPr lang="en-US" sz="3200" cap="none" dirty="0" smtClean="0">
                <a:solidFill>
                  <a:srgbClr val="FF00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Will the lunar year expose exact accuracy? </a:t>
            </a:r>
            <a:endParaRPr lang="en-US" sz="3200" cap="none" dirty="0">
              <a:solidFill>
                <a:srgbClr val="FF00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80008" y="658100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013F82-EE5E-44EE-A61D-E31C6657F26F}" type="slidenum">
              <a:rPr lang="en-CA" sz="1200"/>
              <a:pPr/>
              <a:t>47</a:t>
            </a:fld>
            <a:endParaRPr lang="en-CA" sz="1200" dirty="0"/>
          </a:p>
        </p:txBody>
      </p:sp>
      <p:sp>
        <p:nvSpPr>
          <p:cNvPr id="8" name="Rectangle 7"/>
          <p:cNvSpPr/>
          <p:nvPr/>
        </p:nvSpPr>
        <p:spPr>
          <a:xfrm>
            <a:off x="4343685" y="326182"/>
            <a:ext cx="3514590" cy="773596"/>
          </a:xfrm>
          <a:prstGeom prst="rect">
            <a:avLst/>
          </a:prstGeom>
          <a:solidFill>
            <a:schemeClr val="tx1"/>
          </a:solidFill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 defTabSz="914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prstClr val="black"/>
              </a:buClr>
            </a:pPr>
            <a:r>
              <a:rPr lang="en-US" sz="54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prstClr val="black"/>
                    </a:gs>
                  </a:gsLst>
                  <a:lin ang="5400000" scaled="0"/>
                </a:gradFill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endParaRPr lang="en-US" sz="5400" cap="all" dirty="0">
              <a:ln>
                <a:solidFill>
                  <a:sysClr val="windowText" lastClr="000000"/>
                </a:solidFill>
              </a:ln>
              <a:gradFill>
                <a:gsLst>
                  <a:gs pos="7000">
                    <a:srgbClr val="FF0000"/>
                  </a:gs>
                  <a:gs pos="50000">
                    <a:srgbClr val="FFFF00"/>
                  </a:gs>
                  <a:gs pos="73000">
                    <a:prstClr val="black"/>
                  </a:gs>
                </a:gsLst>
                <a:lin ang="5400000" scaled="0"/>
              </a:gradFill>
              <a:effectLst>
                <a:glow rad="127000">
                  <a:schemeClr val="accent6">
                    <a:lumMod val="75000"/>
                  </a:schemeClr>
                </a:glo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3380" y="1443319"/>
            <a:ext cx="11665296" cy="4936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 b="1" dirty="0">
              <a:ln>
                <a:solidFill>
                  <a:srgbClr val="0052F6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708" y="181233"/>
            <a:ext cx="11829535" cy="6549082"/>
          </a:xfrm>
          <a:gradFill>
            <a:gsLst>
              <a:gs pos="0">
                <a:srgbClr val="FFFF00">
                  <a:alpha val="21000"/>
                </a:srgbClr>
              </a:gs>
              <a:gs pos="65000">
                <a:srgbClr val="00B050">
                  <a:alpha val="42000"/>
                </a:srgbClr>
              </a:gs>
              <a:gs pos="100000">
                <a:srgbClr val="FF99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CA" dirty="0" smtClean="0">
                <a:noFill/>
              </a:rPr>
              <a:t>.</a:t>
            </a:r>
            <a:endParaRPr lang="en-CA" dirty="0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40547" y="6595510"/>
            <a:ext cx="35145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462055"/>
              </p:ext>
            </p:extLst>
          </p:nvPr>
        </p:nvGraphicFramePr>
        <p:xfrm>
          <a:off x="376676" y="728285"/>
          <a:ext cx="11458836" cy="5890056"/>
        </p:xfrm>
        <a:graphic>
          <a:graphicData uri="http://schemas.openxmlformats.org/drawingml/2006/table">
            <a:tbl>
              <a:tblPr/>
              <a:tblGrid>
                <a:gridCol w="1273204"/>
                <a:gridCol w="1273204"/>
                <a:gridCol w="1273204"/>
                <a:gridCol w="1273204"/>
                <a:gridCol w="1273204"/>
                <a:gridCol w="1273204"/>
                <a:gridCol w="1273204"/>
                <a:gridCol w="1273204"/>
                <a:gridCol w="1273204"/>
              </a:tblGrid>
              <a:tr h="267492">
                <a:tc>
                  <a:txBody>
                    <a:bodyPr/>
                    <a:lstStyle/>
                    <a:p>
                      <a:pPr algn="l"/>
                      <a:r>
                        <a:rPr lang="en-CA" sz="800" dirty="0">
                          <a:effectLst/>
                        </a:rPr>
                        <a:t>Year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CA" sz="800" dirty="0">
                          <a:effectLst/>
                        </a:rPr>
                        <a:t>March Equinox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CA" sz="800">
                          <a:effectLst/>
                        </a:rPr>
                        <a:t>June Solstice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CA" sz="800">
                          <a:effectLst/>
                        </a:rPr>
                        <a:t>September Equinox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CA" sz="800">
                          <a:effectLst/>
                        </a:rPr>
                        <a:t>December Solstice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20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5:01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20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 dirty="0">
                          <a:effectLst/>
                        </a:rPr>
                        <a:t>11:03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22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 dirty="0">
                          <a:effectLst/>
                        </a:rPr>
                        <a:t>2:44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 dirty="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10:11 am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20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10:57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4:51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22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8:29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4:03 pm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20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4:45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10:37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23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2:20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 dirty="0">
                          <a:effectLst/>
                        </a:rPr>
                        <a:t>9:47 pm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19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10:30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20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4:34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22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8:21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3:44 am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20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4:28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 dirty="0">
                          <a:effectLst/>
                        </a:rPr>
                        <a:t>Jun 20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10:24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22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2:01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9:27 am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2018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6D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20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6D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10:15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6D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6D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4:07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6D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22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6D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7:54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6D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6D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 dirty="0">
                          <a:effectLst/>
                        </a:rPr>
                        <a:t>3:22 pm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6D1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2019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20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3:58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9:54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23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1:50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9:19 pm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2020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19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9:49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20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3:43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22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7:30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 dirty="0">
                          <a:effectLst/>
                        </a:rPr>
                        <a:t>3:02 am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2021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20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3:37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20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9:32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22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1:21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8:59 am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20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9:33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3:13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22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7:03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2:48 pm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468547">
                <a:tc>
                  <a:txBody>
                    <a:bodyPr/>
                    <a:lstStyle/>
                    <a:p>
                      <a:pPr algn="r"/>
                      <a:r>
                        <a:rPr lang="en-CA" sz="1600" dirty="0">
                          <a:solidFill>
                            <a:srgbClr val="FF0000"/>
                          </a:solidFill>
                          <a:effectLst/>
                        </a:rPr>
                        <a:t>2023</a:t>
                      </a:r>
                    </a:p>
                  </a:txBody>
                  <a:tcPr marL="36257" marR="36257" marT="20143" marB="20143" anchor="ctr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Mar 20</a:t>
                      </a:r>
                    </a:p>
                  </a:txBody>
                  <a:tcPr marL="36257" marR="36257" marT="20143" marB="20143">
                    <a:lnL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3:24 pm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Jun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8:57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2000" dirty="0">
                          <a:effectLst/>
                        </a:rPr>
                        <a:t>Sep 23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 dirty="0">
                          <a:effectLst/>
                        </a:rPr>
                        <a:t>12:50 am MDT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Dec 21</a:t>
                      </a:r>
                    </a:p>
                  </a:txBody>
                  <a:tcPr marL="36257" marR="36257" marT="20143" marB="201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A" sz="800">
                          <a:effectLst/>
                        </a:rPr>
                        <a:t>8:27 pm MST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8547">
                <a:tc gridSpan="9">
                  <a:txBody>
                    <a:bodyPr/>
                    <a:lstStyle/>
                    <a:p>
                      <a:pPr fontAlgn="t"/>
                      <a:r>
                        <a:rPr lang="en-US" sz="800" dirty="0">
                          <a:effectLst/>
                        </a:rPr>
                        <a:t>* All times are local time for Calgary. Dates are based on the </a:t>
                      </a:r>
                      <a:r>
                        <a:rPr lang="en-US" sz="800" u="none" strike="noStrike" dirty="0">
                          <a:solidFill>
                            <a:srgbClr val="556BB5"/>
                          </a:solidFill>
                          <a:effectLst/>
                          <a:hlinkClick r:id="rId2"/>
                        </a:rPr>
                        <a:t>Gregorian calendar</a:t>
                      </a:r>
                      <a:r>
                        <a:rPr lang="en-US" sz="800" dirty="0">
                          <a:effectLst/>
                        </a:rPr>
                        <a:t>. Times adjusted for DST if applicable. Current year is highlighted.</a:t>
                      </a:r>
                    </a:p>
                  </a:txBody>
                  <a:tcPr marL="36257" marR="36257" marT="20143" marB="20143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86248" y="109704"/>
            <a:ext cx="9513845" cy="8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Solstices &amp; Equinoxes for Calgary (Surrounding 10 Years)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556BB5"/>
                </a:solidFill>
                <a:effectLst/>
                <a:latin typeface="Helvetica" panose="020B0604020202020204" pitchFamily="34" charset="0"/>
                <a:hlinkClick r:id="rId3"/>
              </a:rPr>
              <a:t>Vernal Equinox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|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556BB5"/>
                </a:solidFill>
                <a:effectLst/>
                <a:latin typeface="Helvetica" panose="020B0604020202020204" pitchFamily="34" charset="0"/>
                <a:hlinkClick r:id="rId4"/>
              </a:rPr>
              <a:t>Autumnal Equinox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|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556BB5"/>
                </a:solidFill>
                <a:effectLst/>
                <a:latin typeface="Helvetica" panose="020B0604020202020204" pitchFamily="34" charset="0"/>
                <a:hlinkClick r:id="rId5"/>
              </a:rPr>
              <a:t>March Equinox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|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556BB5"/>
                </a:solidFill>
                <a:effectLst/>
                <a:latin typeface="Helvetica" panose="020B0604020202020204" pitchFamily="34" charset="0"/>
                <a:hlinkClick r:id="rId6"/>
              </a:rPr>
              <a:t>September Equinox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|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556BB5"/>
                </a:solidFill>
                <a:effectLst/>
                <a:latin typeface="Helvetica" panose="020B0604020202020204" pitchFamily="34" charset="0"/>
                <a:hlinkClick r:id="rId7"/>
              </a:rPr>
              <a:t>Summer Solstice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|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556BB5"/>
                </a:solidFill>
                <a:effectLst/>
                <a:latin typeface="Helvetica" panose="020B0604020202020204" pitchFamily="34" charset="0"/>
                <a:hlinkClick r:id="rId8"/>
              </a:rPr>
              <a:t>Winter Solstice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|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556BB5"/>
                </a:solidFill>
                <a:effectLst/>
                <a:latin typeface="Helvetica" panose="020B0604020202020204" pitchFamily="34" charset="0"/>
                <a:hlinkClick r:id="rId9"/>
              </a:rPr>
              <a:t>June Solstice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|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556BB5"/>
                </a:solidFill>
                <a:effectLst/>
                <a:latin typeface="Helvetica" panose="020B0604020202020204" pitchFamily="34" charset="0"/>
                <a:hlinkClick r:id="rId10"/>
              </a:rPr>
              <a:t>December Solstice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0760" y="990684"/>
            <a:ext cx="443147" cy="5031175"/>
          </a:xfrm>
          <a:prstGeom prst="roundRect">
            <a:avLst/>
          </a:prstGeom>
          <a:noFill/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7191877" y="990684"/>
            <a:ext cx="401232" cy="5031175"/>
          </a:xfrm>
          <a:prstGeom prst="roundRect">
            <a:avLst/>
          </a:prstGeom>
          <a:noFill/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3012137" y="1062213"/>
            <a:ext cx="3343835" cy="4773809"/>
          </a:xfrm>
          <a:prstGeom prst="roundRect">
            <a:avLst>
              <a:gd name="adj" fmla="val 11145"/>
            </a:avLst>
          </a:prstGeom>
          <a:solidFill>
            <a:srgbClr val="002060"/>
          </a:solidFill>
          <a:ln w="762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rgbClr val="EF7CF8"/>
                </a:solidFill>
              </a:rPr>
              <a:t>Note how close the dates are. The single date discrepancy is directly related to the extra portion of a day over the 365 mark - </a:t>
            </a:r>
            <a:br>
              <a:rPr lang="en-CA" sz="3200" dirty="0" smtClean="0">
                <a:solidFill>
                  <a:srgbClr val="EF7CF8"/>
                </a:solidFill>
              </a:rPr>
            </a:br>
            <a:r>
              <a:rPr lang="en-CA" sz="3200" dirty="0" smtClean="0">
                <a:solidFill>
                  <a:srgbClr val="EF7CF8"/>
                </a:solidFill>
              </a:rPr>
              <a:t>i.e. 365.242199   </a:t>
            </a:r>
            <a:endParaRPr lang="en-CA" sz="3200" dirty="0">
              <a:solidFill>
                <a:srgbClr val="EF7CF8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15511" y="1034199"/>
            <a:ext cx="3702747" cy="4801823"/>
          </a:xfrm>
          <a:prstGeom prst="roundRect">
            <a:avLst>
              <a:gd name="adj" fmla="val 8593"/>
            </a:avLst>
          </a:prstGeom>
          <a:solidFill>
            <a:srgbClr val="002060"/>
          </a:solidFill>
          <a:ln w="762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rgbClr val="EF7CF8"/>
                </a:solidFill>
              </a:rPr>
              <a:t>A</a:t>
            </a:r>
            <a:r>
              <a:rPr lang="en-CA" sz="3200" dirty="0" smtClean="0">
                <a:solidFill>
                  <a:srgbClr val="EF7CF8"/>
                </a:solidFill>
              </a:rPr>
              <a:t>lso note that </a:t>
            </a:r>
            <a:r>
              <a:rPr lang="en-CA" sz="3200" dirty="0" err="1" smtClean="0">
                <a:solidFill>
                  <a:srgbClr val="00FFFF"/>
                </a:solidFill>
              </a:rPr>
              <a:t>Yahuah’s</a:t>
            </a:r>
            <a:r>
              <a:rPr lang="en-CA" sz="3200" dirty="0" smtClean="0">
                <a:solidFill>
                  <a:srgbClr val="EF7CF8"/>
                </a:solidFill>
              </a:rPr>
              <a:t> 360 day calendar </a:t>
            </a:r>
            <a:r>
              <a:rPr lang="en-CA" sz="3200" b="1" dirty="0" smtClean="0">
                <a:solidFill>
                  <a:srgbClr val="00FF00"/>
                </a:solidFill>
              </a:rPr>
              <a:t>from Creation</a:t>
            </a:r>
            <a:r>
              <a:rPr lang="en-CA" sz="3200" dirty="0" smtClean="0">
                <a:solidFill>
                  <a:srgbClr val="EF7CF8"/>
                </a:solidFill>
              </a:rPr>
              <a:t> does not contain the uneven amount of time it now takes to fulfill </a:t>
            </a:r>
            <a:r>
              <a:rPr lang="en-CA" sz="3200" dirty="0" err="1" smtClean="0">
                <a:solidFill>
                  <a:srgbClr val="00FFFF"/>
                </a:solidFill>
              </a:rPr>
              <a:t>Tequfah</a:t>
            </a:r>
            <a:r>
              <a:rPr lang="en-CA" sz="3200" dirty="0" smtClean="0">
                <a:solidFill>
                  <a:srgbClr val="00FFFF"/>
                </a:solidFill>
              </a:rPr>
              <a:t> to </a:t>
            </a:r>
            <a:r>
              <a:rPr lang="en-CA" sz="3200" dirty="0" err="1" smtClean="0">
                <a:solidFill>
                  <a:srgbClr val="00FFFF"/>
                </a:solidFill>
              </a:rPr>
              <a:t>Tequfah</a:t>
            </a:r>
            <a:r>
              <a:rPr lang="en-CA" sz="3200" dirty="0" smtClean="0">
                <a:solidFill>
                  <a:srgbClr val="00FFFF"/>
                </a:solidFill>
              </a:rPr>
              <a:t>. </a:t>
            </a:r>
            <a:endParaRPr lang="en-CA" sz="3200" dirty="0">
              <a:solidFill>
                <a:srgbClr val="00FF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2493034" y="2070340"/>
            <a:ext cx="514068" cy="474452"/>
          </a:xfrm>
          <a:prstGeom prst="rightBrace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94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  <p:bldP spid="9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210514"/>
            <a:ext cx="11823231" cy="676148"/>
          </a:xfrm>
          <a:solidFill>
            <a:schemeClr val="accent1">
              <a:lumMod val="75000"/>
            </a:schemeClr>
          </a:solidFill>
          <a:ln w="5715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r>
              <a:rPr lang="en-CA" dirty="0" smtClean="0"/>
              <a:t>Yearly </a:t>
            </a:r>
            <a:r>
              <a:rPr lang="en-CA" b="1" dirty="0" smtClean="0">
                <a:ln>
                  <a:solidFill>
                    <a:srgbClr val="00FFFF"/>
                  </a:solidFill>
                </a:ln>
              </a:rPr>
              <a:t>Accuracy</a:t>
            </a:r>
            <a:r>
              <a:rPr lang="en-CA" dirty="0" smtClean="0"/>
              <a:t> / </a:t>
            </a:r>
            <a:r>
              <a:rPr lang="en-CA" u="sng" dirty="0" smtClean="0">
                <a:ln>
                  <a:solidFill>
                    <a:srgbClr val="00FFFF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repetition</a:t>
            </a:r>
            <a:r>
              <a:rPr lang="en-CA" dirty="0" smtClean="0">
                <a:ln>
                  <a:solidFill>
                    <a:srgbClr val="00FFFF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 </a:t>
            </a:r>
            <a:r>
              <a:rPr lang="en-CA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27000">
                    <a:srgbClr val="FF9900"/>
                  </a:glow>
                </a:effectLst>
                <a:latin typeface="Arial Black" panose="020B0A04020102020204" pitchFamily="34" charset="0"/>
              </a:rPr>
              <a:t>(??)</a:t>
            </a:r>
            <a:r>
              <a:rPr lang="en-CA" dirty="0" smtClean="0"/>
              <a:t> by the </a:t>
            </a:r>
            <a:r>
              <a:rPr lang="en-CA" b="1" u="sng" dirty="0" smtClean="0"/>
              <a:t>moon</a:t>
            </a:r>
            <a:endParaRPr lang="en-CA" b="1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113477" y="1324947"/>
            <a:ext cx="3615591" cy="4558327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l"/>
            <a:r>
              <a:rPr lang="en-CA" sz="3200" dirty="0" smtClean="0"/>
              <a:t>1999 – Mar 31</a:t>
            </a:r>
            <a:br>
              <a:rPr lang="en-CA" sz="3200" dirty="0" smtClean="0"/>
            </a:br>
            <a:r>
              <a:rPr lang="en-CA" sz="3200" dirty="0" smtClean="0"/>
              <a:t>2000 – mar 19</a:t>
            </a:r>
            <a:br>
              <a:rPr lang="en-CA" sz="3200" dirty="0" smtClean="0"/>
            </a:br>
            <a:r>
              <a:rPr lang="en-CA" sz="3200" dirty="0" smtClean="0"/>
              <a:t>2001 – mar   9</a:t>
            </a:r>
            <a:br>
              <a:rPr lang="en-CA" sz="3200" dirty="0" smtClean="0"/>
            </a:br>
            <a:r>
              <a:rPr lang="en-CA" sz="3200" dirty="0" smtClean="0"/>
              <a:t>2002 – mar 28</a:t>
            </a:r>
            <a:br>
              <a:rPr lang="en-CA" sz="3200" dirty="0" smtClean="0"/>
            </a:br>
            <a:r>
              <a:rPr lang="en-CA" sz="3200" dirty="0" smtClean="0"/>
              <a:t>2003 – mar 18</a:t>
            </a:r>
            <a:br>
              <a:rPr lang="en-CA" sz="3200" dirty="0" smtClean="0"/>
            </a:br>
            <a:r>
              <a:rPr lang="en-CA" sz="3200" dirty="0" smtClean="0"/>
              <a:t>2004 – mar   6</a:t>
            </a:r>
            <a:br>
              <a:rPr lang="en-CA" sz="3200" dirty="0" smtClean="0"/>
            </a:br>
            <a:r>
              <a:rPr lang="en-CA" sz="3200" dirty="0" smtClean="0"/>
              <a:t>2005 – mar 25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3691643" y="1321836"/>
            <a:ext cx="3764769" cy="4466253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200" dirty="0" smtClean="0"/>
              <a:t>2006 – mar 14</a:t>
            </a:r>
            <a:br>
              <a:rPr lang="en-CA" sz="3200" dirty="0" smtClean="0"/>
            </a:br>
            <a:r>
              <a:rPr lang="en-CA" sz="3200" dirty="0" smtClean="0"/>
              <a:t>2007 – Mar   3</a:t>
            </a:r>
            <a:br>
              <a:rPr lang="en-CA" sz="3200" dirty="0" smtClean="0"/>
            </a:br>
            <a:r>
              <a:rPr lang="en-CA" sz="3200" dirty="0" smtClean="0"/>
              <a:t>2008 – Mar 21</a:t>
            </a:r>
            <a:br>
              <a:rPr lang="en-CA" sz="3200" dirty="0" smtClean="0"/>
            </a:br>
            <a:r>
              <a:rPr lang="en-CA" sz="3200" dirty="0" smtClean="0"/>
              <a:t>2009 – mar 10</a:t>
            </a:r>
            <a:br>
              <a:rPr lang="en-CA" sz="3200" dirty="0" smtClean="0"/>
            </a:br>
            <a:r>
              <a:rPr lang="en-CA" sz="3200" dirty="0" smtClean="0"/>
              <a:t>2010 – mar 29</a:t>
            </a:r>
            <a:br>
              <a:rPr lang="en-CA" sz="3200" dirty="0" smtClean="0"/>
            </a:br>
            <a:r>
              <a:rPr lang="en-CA" sz="3200" dirty="0" smtClean="0"/>
              <a:t>2011 – mar 19</a:t>
            </a:r>
            <a:br>
              <a:rPr lang="en-CA" sz="3200" dirty="0" smtClean="0"/>
            </a:br>
            <a:r>
              <a:rPr lang="en-CA" sz="3200" dirty="0" smtClean="0"/>
              <a:t>2012 – mar   8</a:t>
            </a:r>
            <a:endParaRPr lang="en-CA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7861075" y="1321836"/>
            <a:ext cx="3689970" cy="4466253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200" dirty="0" smtClean="0"/>
              <a:t>2013 – mar 27</a:t>
            </a:r>
            <a:br>
              <a:rPr lang="en-CA" sz="3200" dirty="0" smtClean="0"/>
            </a:br>
            <a:r>
              <a:rPr lang="en-CA" sz="3200" dirty="0" smtClean="0"/>
              <a:t>2014 – mar 16</a:t>
            </a:r>
            <a:br>
              <a:rPr lang="en-CA" sz="3200" dirty="0" smtClean="0"/>
            </a:br>
            <a:r>
              <a:rPr lang="en-CA" sz="3200" dirty="0" smtClean="0"/>
              <a:t>2015 – mar   5</a:t>
            </a:r>
            <a:br>
              <a:rPr lang="en-CA" sz="3200" dirty="0" smtClean="0"/>
            </a:br>
            <a:r>
              <a:rPr lang="en-CA" sz="3200" dirty="0" smtClean="0"/>
              <a:t>2016 – mar 23</a:t>
            </a:r>
            <a:br>
              <a:rPr lang="en-CA" sz="3200" dirty="0" smtClean="0"/>
            </a:br>
            <a:r>
              <a:rPr lang="en-CA" sz="3200" dirty="0" smtClean="0"/>
              <a:t>2017 – mar 12</a:t>
            </a:r>
            <a:br>
              <a:rPr lang="en-CA" sz="3200" dirty="0" smtClean="0"/>
            </a:br>
            <a:r>
              <a:rPr lang="en-CA" sz="3200" dirty="0" smtClean="0"/>
              <a:t>2018 – mar 31</a:t>
            </a:r>
            <a:br>
              <a:rPr lang="en-CA" sz="3200" dirty="0" smtClean="0"/>
            </a:br>
            <a:r>
              <a:rPr lang="en-CA" sz="3200" dirty="0" smtClean="0"/>
              <a:t>2019 – mar 20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2179" y="6573773"/>
            <a:ext cx="764215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fld id="{6D22F896-40B5-4ADD-8801-0D06FADFA09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6021523"/>
            <a:ext cx="12192000" cy="631525"/>
          </a:xfrm>
          <a:prstGeom prst="rect">
            <a:avLst/>
          </a:prstGeom>
          <a:solidFill>
            <a:srgbClr val="00B050"/>
          </a:solidFill>
          <a:ln w="28575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Variance Da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y</a:t>
            </a:r>
            <a:r>
              <a:rPr lang="en-CA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s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 </a:t>
            </a:r>
            <a:r>
              <a:rPr lang="en-CA" sz="3200" dirty="0" smtClean="0">
                <a:solidFill>
                  <a:schemeClr val="accent3">
                    <a:lumMod val="75000"/>
                  </a:schemeClr>
                </a:solidFill>
              </a:rPr>
              <a:t>separating the years by the </a:t>
            </a:r>
            <a:r>
              <a:rPr lang="en-CA" sz="3200" u="sng" dirty="0" smtClean="0">
                <a:solidFill>
                  <a:schemeClr val="accent3">
                    <a:lumMod val="75000"/>
                  </a:schemeClr>
                </a:solidFill>
              </a:rPr>
              <a:t>full moon</a:t>
            </a:r>
            <a:r>
              <a:rPr lang="en-CA" sz="3200" dirty="0" smtClean="0">
                <a:solidFill>
                  <a:schemeClr val="accent3">
                    <a:lumMod val="75000"/>
                  </a:schemeClr>
                </a:solidFill>
              </a:rPr>
              <a:t> nearest the </a:t>
            </a:r>
            <a:r>
              <a:rPr lang="en-CA" sz="3200" dirty="0" err="1" smtClean="0">
                <a:solidFill>
                  <a:schemeClr val="accent3">
                    <a:lumMod val="75000"/>
                  </a:schemeClr>
                </a:solidFill>
              </a:rPr>
              <a:t>Tequfah</a:t>
            </a:r>
            <a:r>
              <a:rPr lang="en-CA" sz="3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CA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2133" y="1770078"/>
            <a:ext cx="833215" cy="38481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000" dirty="0" smtClean="0"/>
              <a:t>11</a:t>
            </a:r>
          </a:p>
          <a:p>
            <a:pPr algn="ctr"/>
            <a:r>
              <a:rPr lang="en-CA" sz="4000" dirty="0" smtClean="0"/>
              <a:t>1019</a:t>
            </a:r>
          </a:p>
          <a:p>
            <a:pPr algn="ctr"/>
            <a:r>
              <a:rPr lang="en-CA" sz="4000" dirty="0" smtClean="0"/>
              <a:t>10</a:t>
            </a:r>
          </a:p>
          <a:p>
            <a:pPr algn="ctr"/>
            <a:r>
              <a:rPr lang="en-CA" sz="4000" dirty="0" smtClean="0"/>
              <a:t>12</a:t>
            </a:r>
          </a:p>
          <a:p>
            <a:pPr algn="ctr"/>
            <a:r>
              <a:rPr lang="en-CA" sz="4000" dirty="0" smtClean="0"/>
              <a:t>19</a:t>
            </a:r>
          </a:p>
          <a:p>
            <a:pPr algn="ctr"/>
            <a:endParaRPr lang="en-CA" sz="3200" dirty="0"/>
          </a:p>
        </p:txBody>
      </p:sp>
      <p:sp>
        <p:nvSpPr>
          <p:cNvPr id="10" name="Rectangle 9"/>
          <p:cNvSpPr/>
          <p:nvPr/>
        </p:nvSpPr>
        <p:spPr>
          <a:xfrm>
            <a:off x="7274928" y="1088402"/>
            <a:ext cx="803670" cy="452980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000" dirty="0" smtClean="0"/>
              <a:t>11</a:t>
            </a:r>
          </a:p>
          <a:p>
            <a:pPr algn="ctr"/>
            <a:r>
              <a:rPr lang="en-CA" sz="4000" dirty="0" smtClean="0"/>
              <a:t>11</a:t>
            </a:r>
          </a:p>
          <a:p>
            <a:pPr algn="ctr"/>
            <a:r>
              <a:rPr lang="en-CA" sz="4000" dirty="0" smtClean="0"/>
              <a:t>18</a:t>
            </a:r>
          </a:p>
          <a:p>
            <a:pPr algn="ctr"/>
            <a:r>
              <a:rPr lang="en-CA" sz="4000" dirty="0" smtClean="0"/>
              <a:t>11</a:t>
            </a:r>
          </a:p>
          <a:p>
            <a:pPr algn="ctr"/>
            <a:r>
              <a:rPr lang="en-CA" sz="4000" dirty="0" smtClean="0"/>
              <a:t>19</a:t>
            </a:r>
          </a:p>
          <a:p>
            <a:pPr algn="ctr"/>
            <a:r>
              <a:rPr lang="en-CA" sz="4000" dirty="0" smtClean="0"/>
              <a:t>10</a:t>
            </a:r>
          </a:p>
          <a:p>
            <a:pPr algn="ctr"/>
            <a:r>
              <a:rPr lang="en-CA" sz="4000" dirty="0" smtClean="0"/>
              <a:t>11</a:t>
            </a:r>
            <a:endParaRPr lang="en-CA" sz="4000" dirty="0"/>
          </a:p>
        </p:txBody>
      </p:sp>
      <p:sp>
        <p:nvSpPr>
          <p:cNvPr id="11" name="Rectangle 10"/>
          <p:cNvSpPr/>
          <p:nvPr/>
        </p:nvSpPr>
        <p:spPr>
          <a:xfrm>
            <a:off x="11351737" y="1120096"/>
            <a:ext cx="810206" cy="44981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000" dirty="0" smtClean="0"/>
              <a:t>19</a:t>
            </a:r>
          </a:p>
          <a:p>
            <a:pPr algn="ctr"/>
            <a:r>
              <a:rPr lang="en-CA" sz="4000" dirty="0" smtClean="0"/>
              <a:t>11</a:t>
            </a:r>
          </a:p>
          <a:p>
            <a:pPr algn="ctr"/>
            <a:r>
              <a:rPr lang="en-CA" sz="4000" dirty="0" smtClean="0"/>
              <a:t>11</a:t>
            </a:r>
          </a:p>
          <a:p>
            <a:pPr algn="ctr"/>
            <a:r>
              <a:rPr lang="en-CA" sz="4000" dirty="0" smtClean="0"/>
              <a:t>19</a:t>
            </a:r>
          </a:p>
          <a:p>
            <a:pPr algn="ctr"/>
            <a:r>
              <a:rPr lang="en-CA" sz="4000" dirty="0" smtClean="0"/>
              <a:t>11</a:t>
            </a:r>
          </a:p>
          <a:p>
            <a:pPr algn="ctr"/>
            <a:r>
              <a:rPr lang="en-CA" sz="4000" dirty="0" smtClean="0"/>
              <a:t>18</a:t>
            </a:r>
          </a:p>
          <a:p>
            <a:pPr algn="ctr"/>
            <a:r>
              <a:rPr lang="en-CA" sz="4000" dirty="0" smtClean="0"/>
              <a:t>11</a:t>
            </a:r>
            <a:endParaRPr lang="en-CA" sz="4000" dirty="0"/>
          </a:p>
        </p:txBody>
      </p:sp>
      <p:cxnSp>
        <p:nvCxnSpPr>
          <p:cNvPr id="12" name="Straight Arrow Connector 11"/>
          <p:cNvCxnSpPr/>
          <p:nvPr/>
        </p:nvCxnSpPr>
        <p:spPr>
          <a:xfrm rot="180000" flipH="1" flipV="1">
            <a:off x="3538741" y="5618208"/>
            <a:ext cx="18921" cy="39175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695722" y="5618208"/>
            <a:ext cx="696" cy="3917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80000" flipH="1" flipV="1">
            <a:off x="11704384" y="5618208"/>
            <a:ext cx="18056" cy="39175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57662" y="1027881"/>
            <a:ext cx="3613430" cy="503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dirty="0" smtClean="0">
                <a:solidFill>
                  <a:schemeClr val="accent3">
                    <a:lumMod val="75000"/>
                  </a:schemeClr>
                </a:solidFill>
              </a:rPr>
              <a:t>Full Moon Dates</a:t>
            </a:r>
            <a:endParaRPr lang="en-CA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43692" y="1655805"/>
            <a:ext cx="557061" cy="398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16" name="Rounded Rectangle 15"/>
          <p:cNvSpPr/>
          <p:nvPr/>
        </p:nvSpPr>
        <p:spPr>
          <a:xfrm>
            <a:off x="6396257" y="1635207"/>
            <a:ext cx="557061" cy="398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17" name="Rounded Rectangle 16"/>
          <p:cNvSpPr/>
          <p:nvPr/>
        </p:nvSpPr>
        <p:spPr>
          <a:xfrm>
            <a:off x="10527206" y="1612610"/>
            <a:ext cx="557061" cy="398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21" name="Right Brace 20"/>
          <p:cNvSpPr/>
          <p:nvPr/>
        </p:nvSpPr>
        <p:spPr>
          <a:xfrm>
            <a:off x="2887619" y="1770078"/>
            <a:ext cx="399361" cy="686251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23" name="Right Brace 22"/>
          <p:cNvSpPr/>
          <p:nvPr/>
        </p:nvSpPr>
        <p:spPr>
          <a:xfrm>
            <a:off x="2895853" y="2456329"/>
            <a:ext cx="400345" cy="63472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24" name="Right Brace 23"/>
          <p:cNvSpPr/>
          <p:nvPr/>
        </p:nvSpPr>
        <p:spPr>
          <a:xfrm>
            <a:off x="2887619" y="3091056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25" name="Right Brace 24"/>
          <p:cNvSpPr/>
          <p:nvPr/>
        </p:nvSpPr>
        <p:spPr>
          <a:xfrm>
            <a:off x="2879800" y="3694143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27" name="Right Brace 26"/>
          <p:cNvSpPr/>
          <p:nvPr/>
        </p:nvSpPr>
        <p:spPr>
          <a:xfrm>
            <a:off x="2868943" y="4297230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28" name="Right Brace 27"/>
          <p:cNvSpPr/>
          <p:nvPr/>
        </p:nvSpPr>
        <p:spPr>
          <a:xfrm>
            <a:off x="2908257" y="4900317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29" name="Right Brace 28"/>
          <p:cNvSpPr/>
          <p:nvPr/>
        </p:nvSpPr>
        <p:spPr>
          <a:xfrm>
            <a:off x="6964845" y="1654300"/>
            <a:ext cx="399361" cy="686251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0" name="Right Brace 29"/>
          <p:cNvSpPr/>
          <p:nvPr/>
        </p:nvSpPr>
        <p:spPr>
          <a:xfrm>
            <a:off x="6973079" y="2340551"/>
            <a:ext cx="400345" cy="63472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1" name="Right Brace 30"/>
          <p:cNvSpPr/>
          <p:nvPr/>
        </p:nvSpPr>
        <p:spPr>
          <a:xfrm>
            <a:off x="6964845" y="2975278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2" name="Right Brace 31"/>
          <p:cNvSpPr/>
          <p:nvPr/>
        </p:nvSpPr>
        <p:spPr>
          <a:xfrm>
            <a:off x="6957026" y="3578365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3" name="Right Brace 32"/>
          <p:cNvSpPr/>
          <p:nvPr/>
        </p:nvSpPr>
        <p:spPr>
          <a:xfrm>
            <a:off x="6946169" y="4181452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4" name="Right Brace 33"/>
          <p:cNvSpPr/>
          <p:nvPr/>
        </p:nvSpPr>
        <p:spPr>
          <a:xfrm>
            <a:off x="6985483" y="4784539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5" name="Right Brace 34"/>
          <p:cNvSpPr/>
          <p:nvPr/>
        </p:nvSpPr>
        <p:spPr>
          <a:xfrm>
            <a:off x="11084006" y="1750298"/>
            <a:ext cx="399361" cy="686251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6" name="Right Brace 35"/>
          <p:cNvSpPr/>
          <p:nvPr/>
        </p:nvSpPr>
        <p:spPr>
          <a:xfrm>
            <a:off x="11092240" y="2436549"/>
            <a:ext cx="400345" cy="63472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7" name="Right Brace 36"/>
          <p:cNvSpPr/>
          <p:nvPr/>
        </p:nvSpPr>
        <p:spPr>
          <a:xfrm>
            <a:off x="11084006" y="3071276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8" name="Right Brace 37"/>
          <p:cNvSpPr/>
          <p:nvPr/>
        </p:nvSpPr>
        <p:spPr>
          <a:xfrm>
            <a:off x="11076187" y="3674363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39" name="Right Brace 38"/>
          <p:cNvSpPr/>
          <p:nvPr/>
        </p:nvSpPr>
        <p:spPr>
          <a:xfrm>
            <a:off x="11065330" y="4277450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sp>
        <p:nvSpPr>
          <p:cNvPr id="40" name="Right Brace 39"/>
          <p:cNvSpPr/>
          <p:nvPr/>
        </p:nvSpPr>
        <p:spPr>
          <a:xfrm>
            <a:off x="11104644" y="4880537"/>
            <a:ext cx="371219" cy="622867"/>
          </a:xfrm>
          <a:prstGeom prst="rightBrace">
            <a:avLst>
              <a:gd name="adj1" fmla="val 95184"/>
              <a:gd name="adj2" fmla="val 50000"/>
            </a:avLst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5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3" grpId="0" animBg="1"/>
      <p:bldP spid="5" grpId="0" animBg="1"/>
      <p:bldP spid="10" grpId="0" animBg="1"/>
      <p:bldP spid="11" grpId="0" animBg="1"/>
      <p:bldP spid="26" grpId="0" animBg="1"/>
      <p:bldP spid="6" grpId="0" animBg="1"/>
      <p:bldP spid="16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4676347-36B2-4536-B4BD-7284A9163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588" y="216818"/>
            <a:ext cx="11672596" cy="6468916"/>
          </a:xfrm>
          <a:gradFill>
            <a:gsLst>
              <a:gs pos="77000">
                <a:schemeClr val="bg2">
                  <a:tint val="78000"/>
                  <a:shade val="100000"/>
                  <a:hueMod val="136000"/>
                  <a:satMod val="160000"/>
                  <a:lumMod val="105000"/>
                  <a:alpha val="69000"/>
                </a:schemeClr>
              </a:gs>
              <a:gs pos="41000">
                <a:schemeClr val="bg2">
                  <a:shade val="92000"/>
                  <a:satMod val="170000"/>
                  <a:lumMod val="45000"/>
                  <a:lumOff val="55000"/>
                </a:schemeClr>
              </a:gs>
            </a:gsLst>
            <a:lin ang="5400000" scaled="0"/>
          </a:gradFill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228600" indent="-2286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Scripture records in </a:t>
            </a:r>
            <a:r>
              <a:rPr lang="en-CA" sz="2600" cap="non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Genesis 1:16 </a:t>
            </a: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that </a:t>
            </a:r>
            <a:r>
              <a:rPr lang="en-CA" sz="2600" b="1" cap="none" dirty="0" err="1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Yahuah</a:t>
            </a: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created </a:t>
            </a:r>
            <a:r>
              <a:rPr lang="en-CA" sz="2600" b="1" u="sng" cap="none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Two</a:t>
            </a:r>
            <a:r>
              <a:rPr lang="en-CA" sz="2600" b="1" cap="none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Great Lights. </a:t>
            </a:r>
          </a:p>
          <a:p>
            <a:pPr marL="228600" indent="-2286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word </a:t>
            </a:r>
            <a:r>
              <a:rPr lang="en-CA" sz="2600" b="1" cap="none" dirty="0">
                <a:solidFill>
                  <a:srgbClr val="B01538"/>
                </a:solidFill>
                <a:latin typeface="Calibri" pitchFamily="34" charset="0"/>
                <a:cs typeface="Calibri" pitchFamily="34" charset="0"/>
              </a:rPr>
              <a:t>bara</a:t>
            </a: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(to create) is not seen in cycles 2,3 or 4 during the creation week. This factor exposes that these </a:t>
            </a:r>
            <a:r>
              <a:rPr lang="en-CA" sz="2600" b="1" cap="none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FF00"/>
                  </a:glow>
                </a:effectLst>
                <a:latin typeface="Calibri" pitchFamily="34" charset="0"/>
                <a:cs typeface="Calibri" pitchFamily="34" charset="0"/>
              </a:rPr>
              <a:t>Two Great Lights </a:t>
            </a: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were </a:t>
            </a:r>
            <a:r>
              <a:rPr lang="en-CA" sz="2600" u="sng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created on </a:t>
            </a:r>
            <a:r>
              <a:rPr lang="en-CA" sz="2600" u="sng" cap="none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CA" sz="2600" u="sng" cap="none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CA" sz="2600" u="sng" cap="none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CA" sz="2600" u="sng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very first cycle</a:t>
            </a: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600" cap="none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just as it is written! – </a:t>
            </a: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see </a:t>
            </a:r>
            <a:r>
              <a:rPr lang="en-CA" sz="2600" b="1" cap="non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Genesis 1:1.</a:t>
            </a:r>
          </a:p>
          <a:p>
            <a:pPr marL="228600" indent="-2286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It was on the cycle </a:t>
            </a:r>
            <a:r>
              <a:rPr lang="en-CA" sz="2600" cap="none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#4 </a:t>
            </a: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that these two </a:t>
            </a:r>
            <a:r>
              <a:rPr lang="en-CA" sz="2600" b="1" u="sng" cap="none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itchFamily="34" charset="0"/>
              </a:rPr>
              <a:t>TWO</a:t>
            </a:r>
            <a:r>
              <a:rPr lang="en-CA" sz="2600" b="1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itchFamily="34" charset="0"/>
              </a:rPr>
              <a:t> </a:t>
            </a:r>
            <a:r>
              <a:rPr lang="en-CA" sz="2600" b="1" cap="none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itchFamily="34" charset="0"/>
              </a:rPr>
              <a:t>L</a:t>
            </a:r>
            <a:r>
              <a:rPr lang="en-CA" sz="2600" b="1" cap="none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itchFamily="34" charset="0"/>
              </a:rPr>
              <a:t>UMINARY</a:t>
            </a:r>
            <a:r>
              <a:rPr lang="en-CA" sz="2600" cap="none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identities were </a:t>
            </a:r>
            <a:r>
              <a:rPr lang="en-CA" sz="2600" u="sng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given their commission to deliver light</a:t>
            </a:r>
            <a:r>
              <a:rPr lang="en-CA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to the inhabitants that were to live on this earth.</a:t>
            </a:r>
          </a:p>
          <a:p>
            <a:pPr marL="228600" indent="-2286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Sun orb was designed to support life in all living organisms on this earth.</a:t>
            </a:r>
          </a:p>
          <a:p>
            <a:pPr marL="228600" indent="-228600" algn="l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1" cap="non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Mazzaroth</a:t>
            </a:r>
            <a:r>
              <a:rPr lang="en-US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cap="none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reveals its </a:t>
            </a:r>
            <a:r>
              <a:rPr lang="en-US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silent story line - </a:t>
            </a:r>
            <a:r>
              <a:rPr lang="en-US" sz="2600" b="1" cap="none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PLAN OF SALVATION </a:t>
            </a:r>
            <a:r>
              <a:rPr lang="en-US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 this </a:t>
            </a:r>
            <a:r>
              <a:rPr lang="en-US" sz="2600" cap="none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earth. The </a:t>
            </a:r>
            <a:r>
              <a:rPr lang="en-US" sz="2600" b="1" cap="none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Mazzaroth</a:t>
            </a:r>
            <a:r>
              <a:rPr lang="en-US" sz="26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b="1" cap="none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historic to future,</a:t>
            </a:r>
            <a:r>
              <a:rPr lang="en-US" sz="2600" cap="none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cap="none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was </a:t>
            </a:r>
            <a:r>
              <a:rPr lang="en-US" sz="2600" cap="none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designed to provide  </a:t>
            </a:r>
            <a:r>
              <a:rPr lang="en-US" sz="2800" b="1" cap="none" dirty="0">
                <a:solidFill>
                  <a:srgbClr val="00B0F0"/>
                </a:solidFill>
                <a:latin typeface="Comic Sans MS" panose="030F0702030302020204" pitchFamily="66" charset="0"/>
                <a:cs typeface="Calibri" pitchFamily="34" charset="0"/>
              </a:rPr>
              <a:t>LIGHT, </a:t>
            </a:r>
            <a:r>
              <a:rPr lang="en-US" sz="2800" b="1" cap="none" dirty="0">
                <a:ln>
                  <a:solidFill>
                    <a:schemeClr val="bg2"/>
                  </a:solidFill>
                </a:ln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Comic Sans MS" panose="030F0702030302020204" pitchFamily="66" charset="0"/>
                <a:cs typeface="Calibri" pitchFamily="34" charset="0"/>
              </a:rPr>
              <a:t>TIMING, </a:t>
            </a:r>
            <a:r>
              <a:rPr lang="en-US" sz="2800" b="1" cap="none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latin typeface="Comic Sans MS" panose="030F0702030302020204" pitchFamily="66" charset="0"/>
                <a:cs typeface="Calibri" pitchFamily="34" charset="0"/>
              </a:rPr>
              <a:t>INSTRUCTION, </a:t>
            </a:r>
            <a:r>
              <a:rPr lang="en-US" sz="2800" b="1" cap="none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Calibri" pitchFamily="34" charset="0"/>
              </a:rPr>
              <a:t>INSPIRATION, HOPE and STRENGTH!  </a:t>
            </a:r>
            <a:r>
              <a:rPr lang="en-US" sz="3200" b="1" cap="none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Calibri" pitchFamily="34" charset="0"/>
              </a:rPr>
              <a:t> </a:t>
            </a:r>
            <a:endParaRPr lang="en-CA" sz="3200" b="1" cap="none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83218" y="6525344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63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98" y="219591"/>
            <a:ext cx="11275249" cy="1158466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r>
              <a:rPr lang="en-CA" dirty="0" smtClean="0"/>
              <a:t>Is this the type of </a:t>
            </a:r>
            <a:r>
              <a:rPr lang="en-CA" dirty="0" smtClean="0">
                <a:ln w="28575">
                  <a:solidFill>
                    <a:srgbClr val="6633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shaneh</a:t>
            </a:r>
            <a:r>
              <a:rPr lang="en-CA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 </a:t>
            </a:r>
            <a:r>
              <a:rPr lang="en-CA" dirty="0" smtClean="0">
                <a:ln w="28575">
                  <a:solidFill>
                    <a:srgbClr val="0052F6"/>
                  </a:solidFill>
                </a:ln>
                <a:solidFill>
                  <a:srgbClr val="00FF0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{repeating}</a:t>
            </a:r>
            <a:r>
              <a:rPr lang="en-CA" dirty="0" smtClean="0">
                <a:ln w="28575">
                  <a:solidFill>
                    <a:srgbClr val="0052F6"/>
                  </a:solidFill>
                </a:ln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CA" dirty="0" smtClean="0"/>
              <a:t>years that </a:t>
            </a:r>
            <a:r>
              <a:rPr lang="en-CA" dirty="0" err="1" smtClean="0"/>
              <a:t>adam</a:t>
            </a:r>
            <a:r>
              <a:rPr lang="en-CA" dirty="0" smtClean="0"/>
              <a:t> lived – </a:t>
            </a:r>
            <a:r>
              <a:rPr lang="en-CA" b="1" dirty="0" smtClean="0">
                <a:effectLst>
                  <a:glow rad="127000">
                    <a:srgbClr val="FF9900"/>
                  </a:glow>
                </a:effectLst>
              </a:rPr>
              <a:t>all – </a:t>
            </a:r>
            <a:r>
              <a:rPr lang="en-CA" b="1" u="sng" dirty="0" smtClean="0">
                <a:effectLst>
                  <a:glow rad="127000">
                    <a:srgbClr val="FF9900"/>
                  </a:glow>
                </a:effectLst>
              </a:rPr>
              <a:t>930</a:t>
            </a:r>
            <a:r>
              <a:rPr lang="en-CA" b="1" dirty="0" smtClean="0">
                <a:effectLst>
                  <a:glow rad="127000">
                    <a:srgbClr val="FF9900"/>
                  </a:glow>
                </a:effectLst>
              </a:rPr>
              <a:t> - of them?</a:t>
            </a:r>
            <a:endParaRPr lang="en-CA" b="1" dirty="0">
              <a:effectLst>
                <a:glow rad="127000">
                  <a:srgbClr val="FF9900"/>
                </a:glo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110639" y="1485994"/>
            <a:ext cx="1905736" cy="2761021"/>
          </a:xfrm>
        </p:spPr>
        <p:txBody>
          <a:bodyPr anchor="ctr">
            <a:normAutofit/>
          </a:bodyPr>
          <a:lstStyle/>
          <a:p>
            <a:pPr algn="l"/>
            <a:r>
              <a:rPr lang="en-CA" sz="2000" dirty="0" smtClean="0"/>
              <a:t>1999 – Mar 31</a:t>
            </a:r>
            <a:br>
              <a:rPr lang="en-CA" sz="2000" dirty="0" smtClean="0"/>
            </a:br>
            <a:r>
              <a:rPr lang="en-CA" sz="2000" dirty="0" smtClean="0"/>
              <a:t>2000 – mar 19</a:t>
            </a:r>
            <a:br>
              <a:rPr lang="en-CA" sz="2000" dirty="0" smtClean="0"/>
            </a:br>
            <a:r>
              <a:rPr lang="en-CA" sz="2000" dirty="0" smtClean="0"/>
              <a:t>2001 – mar   9</a:t>
            </a:r>
            <a:br>
              <a:rPr lang="en-CA" sz="2000" dirty="0" smtClean="0"/>
            </a:br>
            <a:r>
              <a:rPr lang="en-CA" sz="2000" dirty="0" smtClean="0"/>
              <a:t>2002 – mar 28</a:t>
            </a:r>
            <a:br>
              <a:rPr lang="en-CA" sz="2000" dirty="0" smtClean="0"/>
            </a:br>
            <a:r>
              <a:rPr lang="en-CA" sz="2000" dirty="0" smtClean="0"/>
              <a:t>2003 – mar 18</a:t>
            </a:r>
            <a:br>
              <a:rPr lang="en-CA" sz="2000" dirty="0" smtClean="0"/>
            </a:br>
            <a:r>
              <a:rPr lang="en-CA" sz="2000" dirty="0" smtClean="0"/>
              <a:t>2004 – mar   6</a:t>
            </a:r>
            <a:br>
              <a:rPr lang="en-CA" sz="2000" dirty="0" smtClean="0"/>
            </a:br>
            <a:r>
              <a:rPr lang="en-CA" sz="2000" dirty="0" smtClean="0"/>
              <a:t>2005 – mar 25</a:t>
            </a:r>
            <a:endParaRPr lang="en-CA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2404138" y="1485992"/>
            <a:ext cx="1844389" cy="2761021"/>
          </a:xfrm>
        </p:spPr>
        <p:txBody>
          <a:bodyPr anchor="ctr">
            <a:normAutofit/>
          </a:bodyPr>
          <a:lstStyle/>
          <a:p>
            <a:r>
              <a:rPr lang="en-CA" sz="2000" dirty="0" smtClean="0"/>
              <a:t>2006 – mar 14</a:t>
            </a:r>
            <a:br>
              <a:rPr lang="en-CA" sz="2000" dirty="0" smtClean="0"/>
            </a:br>
            <a:r>
              <a:rPr lang="en-CA" sz="2000" dirty="0" smtClean="0"/>
              <a:t>2007 – Mar   3</a:t>
            </a:r>
            <a:br>
              <a:rPr lang="en-CA" sz="2000" dirty="0" smtClean="0"/>
            </a:br>
            <a:r>
              <a:rPr lang="en-CA" sz="2000" dirty="0" smtClean="0"/>
              <a:t>2008 – Mar 21</a:t>
            </a:r>
            <a:br>
              <a:rPr lang="en-CA" sz="2000" dirty="0" smtClean="0"/>
            </a:br>
            <a:r>
              <a:rPr lang="en-CA" sz="2000" dirty="0" smtClean="0"/>
              <a:t>2009 – mar 10</a:t>
            </a:r>
            <a:br>
              <a:rPr lang="en-CA" sz="2000" dirty="0" smtClean="0"/>
            </a:br>
            <a:r>
              <a:rPr lang="en-CA" sz="2000" dirty="0" smtClean="0"/>
              <a:t>2010 – mar 29</a:t>
            </a:r>
            <a:br>
              <a:rPr lang="en-CA" sz="2000" dirty="0" smtClean="0"/>
            </a:br>
            <a:r>
              <a:rPr lang="en-CA" sz="2000" dirty="0" smtClean="0"/>
              <a:t>2011 – mar 19</a:t>
            </a:r>
            <a:br>
              <a:rPr lang="en-CA" sz="2000" dirty="0" smtClean="0"/>
            </a:br>
            <a:r>
              <a:rPr lang="en-CA" sz="2000" dirty="0" smtClean="0"/>
              <a:t>2012 – mar   8</a:t>
            </a:r>
            <a:endParaRPr lang="en-CA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4744303" y="1539540"/>
            <a:ext cx="1887151" cy="2653927"/>
          </a:xfrm>
        </p:spPr>
        <p:txBody>
          <a:bodyPr anchor="ctr">
            <a:normAutofit/>
          </a:bodyPr>
          <a:lstStyle/>
          <a:p>
            <a:r>
              <a:rPr lang="en-CA" sz="2000" dirty="0" smtClean="0"/>
              <a:t>2013 – mar 27</a:t>
            </a:r>
            <a:br>
              <a:rPr lang="en-CA" sz="2000" dirty="0" smtClean="0"/>
            </a:br>
            <a:r>
              <a:rPr lang="en-CA" sz="2000" dirty="0" smtClean="0"/>
              <a:t>2014 – mar 16</a:t>
            </a:r>
            <a:br>
              <a:rPr lang="en-CA" sz="2000" dirty="0" smtClean="0"/>
            </a:br>
            <a:r>
              <a:rPr lang="en-CA" sz="2000" dirty="0" smtClean="0"/>
              <a:t>2015 – mar   5</a:t>
            </a:r>
            <a:br>
              <a:rPr lang="en-CA" sz="2000" dirty="0" smtClean="0"/>
            </a:br>
            <a:r>
              <a:rPr lang="en-CA" sz="2000" dirty="0" smtClean="0"/>
              <a:t>2016 – mar 23</a:t>
            </a:r>
            <a:br>
              <a:rPr lang="en-CA" sz="2000" dirty="0" smtClean="0"/>
            </a:br>
            <a:r>
              <a:rPr lang="en-CA" sz="2000" dirty="0" smtClean="0"/>
              <a:t>2017 – mar 12</a:t>
            </a:r>
            <a:br>
              <a:rPr lang="en-CA" sz="2000" dirty="0" smtClean="0"/>
            </a:br>
            <a:r>
              <a:rPr lang="en-CA" sz="2000" dirty="0" smtClean="0"/>
              <a:t>2018 – mar 31</a:t>
            </a:r>
            <a:br>
              <a:rPr lang="en-CA" sz="2000" dirty="0" smtClean="0"/>
            </a:br>
            <a:r>
              <a:rPr lang="en-CA" sz="2000" dirty="0" smtClean="0"/>
              <a:t>2019 – mar 20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3126" y="656472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029" y="4519386"/>
            <a:ext cx="11746599" cy="2099718"/>
          </a:xfrm>
          <a:prstGeom prst="rect">
            <a:avLst/>
          </a:prstGeom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      3,5,6,8,9,10,12,14,16,18,19,20,21,23,25,27,28,29,31.</a:t>
            </a:r>
          </a:p>
          <a:p>
            <a:pPr algn="ctr"/>
            <a:r>
              <a:rPr lang="en-CA" sz="2800" dirty="0" smtClean="0"/>
              <a:t>These are the different Gregorian dates upon which the full moon occurred(s). How can it be said that Adam lived 930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52F6"/>
                </a:solidFill>
              </a:rPr>
              <a:t>SHANEH</a:t>
            </a:r>
            <a:r>
              <a:rPr lang="en-CA" sz="2800" dirty="0" smtClean="0"/>
              <a:t> years that were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52F6"/>
                </a:solidFill>
              </a:rPr>
              <a:t>REPEATING</a:t>
            </a:r>
            <a:r>
              <a:rPr lang="en-CA" sz="2800" dirty="0" smtClean="0"/>
              <a:t> </a:t>
            </a:r>
            <a:br>
              <a:rPr lang="en-CA" sz="2800" dirty="0" smtClean="0"/>
            </a:br>
            <a:r>
              <a:rPr lang="en-CA" sz="2800" dirty="0" smtClean="0"/>
              <a:t>if he lived by this calendar which has a kaleidoscope style of timing?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1873388" y="1927651"/>
            <a:ext cx="530750" cy="22122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400" dirty="0" smtClean="0"/>
              <a:t>11</a:t>
            </a:r>
          </a:p>
          <a:p>
            <a:pPr algn="ctr"/>
            <a:r>
              <a:rPr lang="en-CA" sz="2400" dirty="0" smtClean="0"/>
              <a:t>10</a:t>
            </a:r>
          </a:p>
          <a:p>
            <a:pPr algn="ctr"/>
            <a:r>
              <a:rPr lang="en-CA" sz="2400" dirty="0" smtClean="0"/>
              <a:t>19</a:t>
            </a:r>
          </a:p>
          <a:p>
            <a:pPr algn="ctr"/>
            <a:r>
              <a:rPr lang="en-CA" sz="2400" dirty="0" smtClean="0"/>
              <a:t>10</a:t>
            </a:r>
          </a:p>
          <a:p>
            <a:pPr algn="ctr"/>
            <a:r>
              <a:rPr lang="en-CA" sz="2400" dirty="0" smtClean="0"/>
              <a:t>12</a:t>
            </a:r>
          </a:p>
          <a:p>
            <a:pPr algn="ctr"/>
            <a:r>
              <a:rPr lang="en-CA" sz="2400" dirty="0" smtClean="0"/>
              <a:t>19</a:t>
            </a:r>
          </a:p>
          <a:p>
            <a:pPr algn="ctr"/>
            <a:endParaRPr lang="en-CA" sz="3200" dirty="0"/>
          </a:p>
        </p:txBody>
      </p:sp>
      <p:sp>
        <p:nvSpPr>
          <p:cNvPr id="10" name="Rectangle 9"/>
          <p:cNvSpPr/>
          <p:nvPr/>
        </p:nvSpPr>
        <p:spPr>
          <a:xfrm>
            <a:off x="4227601" y="1548710"/>
            <a:ext cx="533180" cy="25912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400" dirty="0" smtClean="0"/>
              <a:t>11</a:t>
            </a:r>
          </a:p>
          <a:p>
            <a:pPr algn="ctr"/>
            <a:r>
              <a:rPr lang="en-CA" sz="2400" dirty="0" smtClean="0"/>
              <a:t>11</a:t>
            </a:r>
          </a:p>
          <a:p>
            <a:pPr algn="ctr"/>
            <a:r>
              <a:rPr lang="en-CA" sz="2400" dirty="0" smtClean="0"/>
              <a:t>18</a:t>
            </a:r>
          </a:p>
          <a:p>
            <a:pPr algn="ctr"/>
            <a:r>
              <a:rPr lang="en-CA" sz="2400" dirty="0" smtClean="0"/>
              <a:t>11</a:t>
            </a:r>
          </a:p>
          <a:p>
            <a:pPr algn="ctr"/>
            <a:r>
              <a:rPr lang="en-CA" sz="2400" dirty="0" smtClean="0"/>
              <a:t>19</a:t>
            </a:r>
          </a:p>
          <a:p>
            <a:pPr algn="ctr"/>
            <a:r>
              <a:rPr lang="en-CA" sz="2400" dirty="0" smtClean="0"/>
              <a:t>10</a:t>
            </a:r>
          </a:p>
          <a:p>
            <a:pPr algn="ctr"/>
            <a:r>
              <a:rPr lang="en-CA" sz="2400" dirty="0" smtClean="0"/>
              <a:t>11</a:t>
            </a:r>
            <a:endParaRPr lang="en-CA" sz="2400" dirty="0"/>
          </a:p>
        </p:txBody>
      </p:sp>
      <p:sp>
        <p:nvSpPr>
          <p:cNvPr id="11" name="Rectangle 10"/>
          <p:cNvSpPr/>
          <p:nvPr/>
        </p:nvSpPr>
        <p:spPr>
          <a:xfrm>
            <a:off x="6631454" y="1544065"/>
            <a:ext cx="535468" cy="26279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400" dirty="0" smtClean="0"/>
              <a:t>19</a:t>
            </a:r>
          </a:p>
          <a:p>
            <a:pPr algn="ctr"/>
            <a:r>
              <a:rPr lang="en-CA" sz="2400" dirty="0" smtClean="0"/>
              <a:t>11</a:t>
            </a:r>
          </a:p>
          <a:p>
            <a:pPr algn="ctr"/>
            <a:r>
              <a:rPr lang="en-CA" sz="2400" dirty="0" smtClean="0"/>
              <a:t>11</a:t>
            </a:r>
          </a:p>
          <a:p>
            <a:pPr algn="ctr"/>
            <a:r>
              <a:rPr lang="en-CA" sz="2400" dirty="0" smtClean="0"/>
              <a:t>19</a:t>
            </a:r>
          </a:p>
          <a:p>
            <a:pPr algn="ctr"/>
            <a:r>
              <a:rPr lang="en-CA" sz="2400" dirty="0" smtClean="0"/>
              <a:t>11</a:t>
            </a:r>
          </a:p>
          <a:p>
            <a:pPr algn="ctr"/>
            <a:r>
              <a:rPr lang="en-CA" sz="2400" dirty="0" smtClean="0"/>
              <a:t>18</a:t>
            </a:r>
          </a:p>
          <a:p>
            <a:pPr algn="ctr"/>
            <a:r>
              <a:rPr lang="en-CA" sz="2400" dirty="0" smtClean="0"/>
              <a:t>11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7333856" y="1556948"/>
            <a:ext cx="4775766" cy="2698305"/>
          </a:xfrm>
          <a:prstGeom prst="rect">
            <a:avLst/>
          </a:prstGeom>
          <a:solidFill>
            <a:srgbClr val="92D050"/>
          </a:solidFill>
          <a:ln w="3810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rgbClr val="663300"/>
                </a:solidFill>
              </a:rPr>
              <a:t>Can the Hebrew definition of – </a:t>
            </a:r>
            <a:r>
              <a:rPr lang="en-CA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</a:rPr>
              <a:t>REPEATING A SECOND TIME</a:t>
            </a: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</a:rPr>
              <a:t> </a:t>
            </a:r>
            <a:r>
              <a:rPr lang="en-CA" sz="3200" dirty="0" smtClean="0">
                <a:solidFill>
                  <a:srgbClr val="663300"/>
                </a:solidFill>
              </a:rPr>
              <a:t>be applied to </a:t>
            </a:r>
            <a:r>
              <a:rPr lang="en-CA" sz="3200" u="sng" dirty="0" smtClean="0">
                <a:solidFill>
                  <a:srgbClr val="FF00FF"/>
                </a:solidFill>
                <a:latin typeface="Arial Black" panose="020B0A04020102020204" pitchFamily="34" charset="0"/>
              </a:rPr>
              <a:t>EACH </a:t>
            </a:r>
            <a:r>
              <a:rPr lang="en-CA" sz="3200" u="sng" dirty="0" smtClean="0">
                <a:solidFill>
                  <a:srgbClr val="FF00FF"/>
                </a:solidFill>
              </a:rPr>
              <a:t>of these </a:t>
            </a:r>
            <a:r>
              <a:rPr lang="en-CA" sz="3200" b="1" u="sng" dirty="0" smtClean="0">
                <a:solidFill>
                  <a:srgbClr val="FF00FF"/>
                </a:solidFill>
              </a:rPr>
              <a:t>LUNAR</a:t>
            </a:r>
            <a:r>
              <a:rPr lang="en-CA" sz="3200" u="sng" dirty="0" smtClean="0">
                <a:solidFill>
                  <a:srgbClr val="FF00FF"/>
                </a:solidFill>
              </a:rPr>
              <a:t> years</a:t>
            </a:r>
            <a:r>
              <a:rPr lang="en-CA" sz="3200" dirty="0" smtClean="0">
                <a:solidFill>
                  <a:srgbClr val="FF00FF"/>
                </a:solidFill>
              </a:rPr>
              <a:t> - </a:t>
            </a:r>
            <a:r>
              <a:rPr lang="en-CA" sz="3200" u="sng" dirty="0" smtClean="0">
                <a:ln w="19050">
                  <a:solidFill>
                    <a:schemeClr val="tx1"/>
                  </a:solidFill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930 times</a:t>
            </a:r>
            <a:r>
              <a:rPr lang="en-CA" sz="3200" dirty="0" smtClean="0">
                <a:ln w="19050">
                  <a:solidFill>
                    <a:schemeClr val="tx1"/>
                  </a:solidFill>
                </a:ln>
                <a:solidFill>
                  <a:srgbClr val="FF00FF"/>
                </a:solidFill>
                <a:latin typeface="Arial Black" panose="020B0A04020102020204" pitchFamily="34" charset="0"/>
              </a:rPr>
              <a:t>?</a:t>
            </a:r>
            <a:endParaRPr lang="en-CA" sz="3200" dirty="0">
              <a:ln w="19050">
                <a:solidFill>
                  <a:schemeClr val="tx1"/>
                </a:solidFill>
              </a:ln>
              <a:solidFill>
                <a:srgbClr val="FF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half" idx="15"/>
          </p:nvPr>
        </p:nvSpPr>
        <p:spPr>
          <a:xfrm>
            <a:off x="717832" y="401217"/>
            <a:ext cx="10590871" cy="553305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600" cap="none" dirty="0" smtClean="0"/>
              <a:t>A lunar based calendar simply does not, and cannot duplicate itself a second time.</a:t>
            </a:r>
          </a:p>
          <a:p>
            <a:r>
              <a:rPr lang="en-CA" sz="3600" cap="none" dirty="0" smtClean="0"/>
              <a:t>The moniker applied to the moon – </a:t>
            </a:r>
            <a:r>
              <a:rPr lang="en-CA" sz="3600" b="1" i="1" cap="none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 Wanderer </a:t>
            </a:r>
            <a:r>
              <a:rPr lang="en-CA" sz="3600" cap="none" dirty="0" smtClean="0"/>
              <a:t>– is a very appropriate name describing the inherent characteristic of the lunar patterns.</a:t>
            </a:r>
          </a:p>
          <a:p>
            <a:r>
              <a:rPr lang="en-CA" sz="3600" cap="none" dirty="0" smtClean="0"/>
              <a:t>On the other view, </a:t>
            </a:r>
            <a:r>
              <a:rPr lang="en-CA" sz="3600" b="1" i="1" cap="none" dirty="0" smtClean="0">
                <a:ln>
                  <a:solidFill>
                    <a:srgbClr val="663300"/>
                  </a:solidFill>
                </a:ln>
                <a:solidFill>
                  <a:srgbClr val="009999"/>
                </a:solidFill>
                <a:latin typeface="Georgia" panose="02040502050405020303" pitchFamily="18" charset="0"/>
              </a:rPr>
              <a:t>The</a:t>
            </a:r>
            <a:r>
              <a:rPr lang="en-CA" sz="3600" b="1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 </a:t>
            </a:r>
            <a:r>
              <a:rPr lang="en-CA" sz="3600" b="1" i="1" cap="none" dirty="0" err="1" smtClean="0">
                <a:ln>
                  <a:solidFill>
                    <a:srgbClr val="663300"/>
                  </a:solidFill>
                </a:ln>
                <a:solidFill>
                  <a:srgbClr val="009999"/>
                </a:solidFill>
                <a:latin typeface="Georgia" panose="02040502050405020303" pitchFamily="18" charset="0"/>
              </a:rPr>
              <a:t>Tequfah</a:t>
            </a:r>
            <a:r>
              <a:rPr lang="en-CA" sz="3600" b="1" i="1" cap="none" dirty="0" smtClean="0">
                <a:solidFill>
                  <a:srgbClr val="009999"/>
                </a:solidFill>
                <a:latin typeface="Georgia" panose="02040502050405020303" pitchFamily="18" charset="0"/>
              </a:rPr>
              <a:t> </a:t>
            </a:r>
            <a:r>
              <a:rPr lang="en-CA" sz="3600" cap="none" dirty="0" smtClean="0"/>
              <a:t>provides for an </a:t>
            </a:r>
            <a:r>
              <a:rPr lang="en-CA" sz="3600" b="1" cap="none" dirty="0" smtClean="0">
                <a:effectLst>
                  <a:glow rad="127000">
                    <a:srgbClr val="009999"/>
                  </a:glow>
                </a:effectLst>
              </a:rPr>
              <a:t>extremely precise, accurate </a:t>
            </a:r>
            <a:r>
              <a:rPr lang="en-CA" sz="3600" cap="none" dirty="0" smtClean="0">
                <a:effectLst/>
              </a:rPr>
              <a:t>and</a:t>
            </a:r>
            <a:r>
              <a:rPr lang="en-CA" sz="3600" b="1" cap="none" dirty="0" smtClean="0">
                <a:effectLst>
                  <a:glow rad="127000">
                    <a:srgbClr val="009999"/>
                  </a:glow>
                </a:effectLst>
              </a:rPr>
              <a:t> </a:t>
            </a:r>
            <a:r>
              <a:rPr lang="en-CA" sz="3600" b="1" cap="none" dirty="0" smtClean="0">
                <a:effectLst>
                  <a:glow rad="127000">
                    <a:srgbClr val="FF9900"/>
                  </a:glow>
                </a:effectLst>
              </a:rPr>
              <a:t>duplicating pattern.</a:t>
            </a:r>
            <a:r>
              <a:rPr lang="en-CA" sz="3600" cap="none" dirty="0" smtClean="0">
                <a:effectLst>
                  <a:glow rad="127000">
                    <a:srgbClr val="FF9900"/>
                  </a:glow>
                </a:effectLst>
              </a:rPr>
              <a:t>  </a:t>
            </a:r>
            <a:r>
              <a:rPr lang="en-CA" sz="3600" dirty="0" smtClean="0">
                <a:effectLst>
                  <a:glow rad="127000">
                    <a:srgbClr val="FF9900"/>
                  </a:glow>
                </a:effectLst>
              </a:rPr>
              <a:t> </a:t>
            </a:r>
            <a:endParaRPr lang="en-CA" sz="3600" dirty="0">
              <a:effectLst>
                <a:glow rad="127000">
                  <a:srgbClr val="FF9900"/>
                </a:glow>
              </a:effectLst>
            </a:endParaRPr>
          </a:p>
        </p:txBody>
      </p:sp>
      <p:sp useBgFill="1"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905237" y="6492875"/>
            <a:ext cx="32408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9920" y="5393094"/>
            <a:ext cx="11625317" cy="12876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marL="0" lvl="8" defTabSz="914400">
              <a:spcBef>
                <a:spcPts val="500"/>
              </a:spcBef>
              <a:buClr>
                <a:prstClr val="black"/>
              </a:buClr>
            </a:pPr>
            <a:r>
              <a:rPr lang="en-CA" sz="8800" cap="all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Shaneh</a:t>
            </a:r>
            <a:r>
              <a:rPr lang="en-CA" sz="2800" cap="all" dirty="0" smtClean="0">
                <a:solidFill>
                  <a:prstClr val="black"/>
                </a:solidFill>
              </a:rPr>
              <a:t>H8141-  </a:t>
            </a:r>
            <a:r>
              <a:rPr lang="en-CA" sz="3200" b="1" cap="all" dirty="0" smtClean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</a:rPr>
              <a:t>H</a:t>
            </a:r>
            <a:r>
              <a:rPr lang="en-CA" sz="3200" b="1" dirty="0" smtClean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</a:rPr>
              <a:t>ebrew</a:t>
            </a:r>
            <a:r>
              <a:rPr lang="en-CA" sz="3200" b="1" cap="all" dirty="0" smtClean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</a:rPr>
              <a:t> </a:t>
            </a:r>
            <a:r>
              <a:rPr lang="en-CA" sz="3200" b="1" dirty="0" smtClean="0"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</a:rPr>
              <a:t>definitions fulfilled! </a:t>
            </a:r>
            <a:endParaRPr lang="en-CA" sz="3200" b="1" dirty="0">
              <a:solidFill>
                <a:prstClr val="black"/>
              </a:solidFill>
              <a:effectLst>
                <a:glow rad="127000">
                  <a:srgbClr val="00FFFF"/>
                </a:glow>
              </a:effectLst>
            </a:endParaRPr>
          </a:p>
        </p:txBody>
      </p:sp>
      <p:sp>
        <p:nvSpPr>
          <p:cNvPr id="3" name="Curved Down Arrow 2"/>
          <p:cNvSpPr/>
          <p:nvPr/>
        </p:nvSpPr>
        <p:spPr>
          <a:xfrm rot="3063949">
            <a:off x="10988727" y="4922938"/>
            <a:ext cx="1462031" cy="853516"/>
          </a:xfrm>
          <a:prstGeom prst="curvedDownArrow">
            <a:avLst/>
          </a:prstGeom>
          <a:solidFill>
            <a:schemeClr val="tx1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00"/>
            </a:gs>
            <a:gs pos="67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260648"/>
            <a:ext cx="11665296" cy="6408712"/>
          </a:xfrm>
          <a:gradFill>
            <a:gsLst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 lnSpcReduction="20000"/>
            <a:sp3d extrusionH="57150">
              <a:bevelT h="25400" prst="softRound"/>
            </a:sp3d>
          </a:bodyPr>
          <a:lstStyle/>
          <a:p>
            <a:r>
              <a:rPr lang="en-US" sz="3600" b="1" cap="none" dirty="0">
                <a:solidFill>
                  <a:srgbClr val="3399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Strong’s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</a:t>
            </a:r>
            <a:r>
              <a:rPr lang="en-US" sz="2800" cap="none" dirty="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H8141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schemeClr val="tx1"/>
                    </a:gs>
                  </a:gsLst>
                  <a:lin ang="5400000" scaled="0"/>
                </a:gra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r>
              <a:rPr lang="en-US" sz="2800" cap="none" dirty="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cap="none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having the root word of </a:t>
            </a:r>
            <a:r>
              <a:rPr lang="en-US" sz="2800" cap="none" dirty="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cap="none" dirty="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H8138 </a:t>
            </a:r>
            <a:r>
              <a:rPr lang="en-US" sz="3600" cap="none" dirty="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shanah</a:t>
            </a:r>
            <a:r>
              <a:rPr lang="en-US" sz="3600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cap="none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definitions of – </a:t>
            </a:r>
            <a:br>
              <a:rPr lang="en-US" sz="2800" cap="none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</a:t>
            </a:r>
            <a:r>
              <a:rPr lang="en-US" sz="2800" b="1" cap="none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return, do the second time.</a:t>
            </a:r>
          </a:p>
          <a:p>
            <a:r>
              <a:rPr lang="en-US" sz="2800" b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endParaRPr lang="en-US" sz="2800" b="1" cap="non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cap="none" dirty="0" smtClean="0">
                <a:solidFill>
                  <a:srgbClr val="99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inherent characteristic has caused the moon to receive </a:t>
            </a:r>
            <a:r>
              <a:rPr lang="en-US" sz="2800" b="1" cap="none" dirty="0">
                <a:solidFill>
                  <a:srgbClr val="99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moniker </a:t>
            </a:r>
            <a:r>
              <a:rPr lang="en-US" sz="2800" b="1" cap="none" dirty="0" smtClean="0">
                <a:solidFill>
                  <a:srgbClr val="99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r>
              <a:rPr lang="en-US" sz="2800" b="1" cap="none" dirty="0" smtClean="0">
                <a:solidFill>
                  <a:srgbClr val="99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Wanderer” </a:t>
            </a:r>
            <a:r>
              <a:rPr lang="en-US" sz="2800" b="1" cap="none" dirty="0">
                <a:solidFill>
                  <a:srgbClr val="9966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its reputation of being very undependable?</a:t>
            </a:r>
          </a:p>
          <a:p>
            <a:endParaRPr lang="en-US" sz="17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moon’s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(yearly) circuit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far from a circle,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 smtClean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it does not return to its original place of commencement, hence </a:t>
            </a:r>
            <a:r>
              <a:rPr lang="en-US" sz="2800" cap="none" dirty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8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erratic </a:t>
            </a:r>
            <a:r>
              <a:rPr lang="en-US" sz="2800" b="1" cap="none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timing patterns.</a:t>
            </a:r>
          </a:p>
          <a:p>
            <a:endParaRPr lang="en-US" sz="17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cap="none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Etymological Dictionary of the Hebrew Language</a:t>
            </a:r>
            <a:r>
              <a:rPr lang="en-US" sz="28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</a:t>
            </a:r>
            <a:r>
              <a:rPr lang="en-US" sz="2800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H8141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7000">
                      <a:srgbClr val="FF0000"/>
                    </a:gs>
                    <a:gs pos="50000">
                      <a:srgbClr val="FFFF00"/>
                    </a:gs>
                    <a:gs pos="73000">
                      <a:schemeClr val="tx1"/>
                    </a:gs>
                  </a:gsLst>
                  <a:lin ang="5400000" scaled="0"/>
                </a:gra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shaneh</a:t>
            </a:r>
            <a:r>
              <a:rPr lang="en-US" sz="2800" dirty="0" smtClean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as; </a:t>
            </a:r>
            <a:r>
              <a:rPr lang="en-US" sz="2800" cap="none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cap="none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cap="none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cap="none" dirty="0">
                <a:solidFill>
                  <a:srgbClr val="CC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change, period of changing seasons, </a:t>
            </a:r>
            <a:r>
              <a:rPr lang="en-US" sz="2800" b="1" cap="none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repeat, do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8480" y="660915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52</a:t>
            </a:fld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731760" y="3429000"/>
            <a:ext cx="2649369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61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rot="20591425">
            <a:off x="123422" y="-118692"/>
            <a:ext cx="11665296" cy="547696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231775" lvl="1" indent="0">
              <a:buNone/>
            </a:pPr>
            <a:r>
              <a:rPr lang="en-CA" sz="14600" dirty="0">
                <a:latin typeface="Impact" panose="020B0806030902050204" pitchFamily="34" charset="0"/>
              </a:rPr>
              <a:t>           </a:t>
            </a:r>
            <a:r>
              <a:rPr lang="en-CA" sz="14600" dirty="0">
                <a:ln w="57150"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chemeClr val="accent6">
                        <a:lumMod val="98000"/>
                      </a:schemeClr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NO  COMPROMISE!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2213" y="6525344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>
                <a:solidFill>
                  <a:schemeClr val="bg1"/>
                </a:solidFill>
              </a:rPr>
              <a:pPr/>
              <a:t>53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26573" y="5338589"/>
            <a:ext cx="2952328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with</a:t>
            </a:r>
            <a:r>
              <a:rPr lang="en-CA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3200" b="1" dirty="0">
                <a:solidFill>
                  <a:srgbClr val="FF0000"/>
                </a:solidFill>
              </a:rPr>
              <a:t>paganism!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7367" y="143407"/>
            <a:ext cx="3268893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>
                <a:solidFill>
                  <a:schemeClr val="tx1"/>
                </a:solidFill>
              </a:rPr>
              <a:t>There will be </a:t>
            </a:r>
          </a:p>
        </p:txBody>
      </p:sp>
    </p:spTree>
    <p:extLst>
      <p:ext uri="{BB962C8B-B14F-4D97-AF65-F5344CB8AC3E}">
        <p14:creationId xmlns:p14="http://schemas.microsoft.com/office/powerpoint/2010/main" val="9349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9966FF">
                <a:alpha val="4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560" y="1268760"/>
            <a:ext cx="11521280" cy="5408268"/>
          </a:xfrm>
          <a:effectLst>
            <a:glow rad="127000">
              <a:schemeClr val="accent6">
                <a:lumMod val="40000"/>
                <a:lumOff val="60000"/>
              </a:schemeClr>
            </a:glow>
          </a:effectLst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l"/>
            <a:r>
              <a:rPr lang="en-CA" sz="3200" b="1" i="1" cap="none" dirty="0">
                <a:solidFill>
                  <a:srgbClr val="00808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Isa 43:27  </a:t>
            </a:r>
            <a:r>
              <a:rPr lang="en-CA" sz="3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“Your first father sinned, </a:t>
            </a:r>
            <a:r>
              <a:rPr lang="en-CA" sz="3200" b="1" i="1" cap="none" dirty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CA" sz="3200" b="1" i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INTERPRETERS 			 HAVE </a:t>
            </a:r>
            <a:r>
              <a:rPr lang="en-CA" sz="3200" b="1" i="1" cap="none" dirty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TRANSGRESSED AGAINST ME</a:t>
            </a:r>
            <a:r>
              <a:rPr lang="en-CA" sz="3200" b="1" i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l"/>
            <a:r>
              <a:rPr lang="en-CA" sz="3200" b="1" i="1" cap="none" dirty="0" smtClean="0">
                <a:solidFill>
                  <a:srgbClr val="00808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Luke </a:t>
            </a:r>
            <a:r>
              <a:rPr lang="en-CA" sz="3200" b="1" i="1" cap="none" dirty="0">
                <a:solidFill>
                  <a:srgbClr val="00808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11:52  </a:t>
            </a:r>
            <a:r>
              <a:rPr lang="en-CA" sz="3200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Woe</a:t>
            </a:r>
            <a:r>
              <a:rPr lang="en-CA" sz="3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you learned in the Torah, </a:t>
            </a:r>
            <a:r>
              <a:rPr lang="en-CA" sz="32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CA" sz="3200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CA" sz="32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TOOK </a:t>
            </a:r>
            <a:r>
              <a:rPr lang="en-CA" sz="3200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AWAY </a:t>
            </a:r>
            <a:r>
              <a:rPr lang="en-CA" sz="32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CA" sz="3200" b="1" cap="none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200" b="1" cap="none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48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CA" sz="4800" b="1" cap="non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KNOWLEDGE.</a:t>
            </a:r>
            <a:r>
              <a:rPr lang="en-CA" sz="4800" cap="non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2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CA" sz="3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not </a:t>
            </a:r>
            <a:r>
              <a:rPr lang="en-CA" sz="32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enter </a:t>
            </a:r>
            <a:r>
              <a:rPr lang="en-CA" sz="3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yourselves, and those entering in </a:t>
            </a:r>
            <a:r>
              <a:rPr lang="en-CA" sz="32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CA" sz="3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hindered.</a:t>
            </a:r>
          </a:p>
          <a:p>
            <a:endParaRPr lang="en-CA" sz="14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sz="32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L</a:t>
            </a:r>
            <a:r>
              <a:rPr lang="en-CA" sz="3200" b="1" i="1" cap="none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uke</a:t>
            </a:r>
            <a:r>
              <a:rPr lang="en-CA" sz="32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12:1</a:t>
            </a:r>
            <a:r>
              <a:rPr lang="en-CA" sz="3200" b="1" i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2 </a:t>
            </a:r>
            <a:r>
              <a:rPr lang="en-CA" sz="32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Beware </a:t>
            </a:r>
            <a:r>
              <a:rPr lang="en-CA" sz="3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leaven of the Pharisees, </a:t>
            </a:r>
            <a:r>
              <a:rPr lang="en-CA" sz="32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CA" sz="3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CA" sz="3200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</a:t>
            </a:r>
            <a:r>
              <a:rPr lang="en-CA" sz="32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hypocrisy.  </a:t>
            </a:r>
            <a:r>
              <a:rPr lang="en-CA" sz="3200" b="1" cap="none" dirty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whatever is concealed shall be </a:t>
            </a:r>
            <a:r>
              <a:rPr lang="en-CA" sz="3200" b="1" cap="none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revealed</a:t>
            </a:r>
            <a:r>
              <a:rPr lang="en-CA" sz="3200" b="1" cap="none" dirty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3200" b="1" cap="none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 and </a:t>
            </a:r>
            <a:r>
              <a:rPr lang="en-CA" sz="3200" b="1" cap="none" dirty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whatever is hidden shall be known.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4108" y="6538914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54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35360" y="188640"/>
            <a:ext cx="11521280" cy="864096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6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Good Reasons to Search for </a:t>
            </a:r>
            <a:r>
              <a:rPr lang="en-US" sz="6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Truth</a:t>
            </a:r>
            <a:endParaRPr lang="en-CA" sz="60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C:\Users\Rae\Desktop\Art on Desktop\white man clip art\yellow-blue smiley faces\happy face surpris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3280" y="1427521"/>
            <a:ext cx="1097280" cy="1114301"/>
          </a:xfrm>
          <a:prstGeom prst="ellipse">
            <a:avLst/>
          </a:prstGeom>
          <a:ln w="63500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tx1">
                <a:lumMod val="50000"/>
                <a:lumOff val="50000"/>
                <a:alpha val="78000"/>
              </a:schemeClr>
            </a:gs>
            <a:gs pos="14000">
              <a:schemeClr val="tx1"/>
            </a:gs>
            <a:gs pos="90000">
              <a:srgbClr val="663300">
                <a:alpha val="5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16" y="404664"/>
            <a:ext cx="10585176" cy="5904656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7200" cap="none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Did</a:t>
            </a:r>
            <a:r>
              <a:rPr lang="en-CA" sz="72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CA" sz="7200" cap="none" dirty="0" err="1">
                <a:ln w="19050">
                  <a:solidFill>
                    <a:srgbClr val="2606E4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Yahuah</a:t>
            </a:r>
            <a:r>
              <a:rPr lang="en-CA" sz="72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CA" sz="7200" cap="none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identify the </a:t>
            </a:r>
            <a:r>
              <a:rPr lang="en-CA" sz="7200" cap="none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Tequfah</a:t>
            </a:r>
            <a:r>
              <a:rPr lang="en-CA" sz="72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CA" sz="7200" cap="none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based </a:t>
            </a:r>
            <a:r>
              <a:rPr lang="en-CA" sz="7200" cap="none" dirty="0" smtClean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CA" sz="7200" cap="none" dirty="0" smtClean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en-CA" sz="7200" cap="none" dirty="0" smtClean="0">
                <a:ln w="19050"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Covenant </a:t>
            </a:r>
            <a:r>
              <a:rPr lang="en-CA" sz="7200" cap="none" dirty="0">
                <a:ln w="19050"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Calendar</a:t>
            </a:r>
            <a:r>
              <a:rPr lang="en-CA" sz="7200" cap="none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FFFF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CA" sz="7200" cap="none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on the </a:t>
            </a:r>
            <a:r>
              <a:rPr lang="en-CA" sz="7200" cap="none" dirty="0">
                <a:ln w="19050">
                  <a:solidFill>
                    <a:srgbClr val="9966FF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4</a:t>
            </a:r>
            <a:r>
              <a:rPr lang="en-CA" sz="7200" cap="none" baseline="30000" dirty="0">
                <a:ln w="19050">
                  <a:solidFill>
                    <a:srgbClr val="9966FF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th</a:t>
            </a:r>
            <a:r>
              <a:rPr lang="en-CA" sz="7200" cap="none" dirty="0">
                <a:ln w="19050">
                  <a:solidFill>
                    <a:srgbClr val="9966FF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 cycle </a:t>
            </a:r>
            <a:r>
              <a:rPr lang="en-CA" sz="7200" cap="none" dirty="0">
                <a:ln w="19050">
                  <a:solidFill>
                    <a:srgbClr val="00206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of Creation?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001" y="6562300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55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98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ae\Desktop\Art on Desktop\white man clip art\3d white people\puzzle 4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9145" y="4605813"/>
            <a:ext cx="1931268" cy="1592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177" y="261257"/>
            <a:ext cx="11163335" cy="6048063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400" b="1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Georgia" panose="02040502050405020303" pitchFamily="18" charset="0"/>
              </a:rPr>
              <a:t>Genesis 1:14</a:t>
            </a:r>
          </a:p>
          <a:p>
            <a:pPr algn="ctr"/>
            <a:r>
              <a:rPr lang="en-CA" sz="4000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CA" sz="40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Elohim said, “Let </a:t>
            </a:r>
            <a:r>
              <a:rPr lang="en-CA" sz="4000" cap="none" dirty="0">
                <a:ln w="19050">
                  <a:solidFill>
                    <a:srgbClr val="FF0000"/>
                  </a:solidFill>
                </a:ln>
                <a:solidFill>
                  <a:srgbClr val="9999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LIGHTS</a:t>
            </a:r>
            <a:r>
              <a:rPr lang="en-CA" sz="40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come </a:t>
            </a:r>
            <a:endParaRPr lang="en-CA" sz="4000" cap="none" dirty="0" smtClean="0"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CA" sz="4000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to </a:t>
            </a:r>
            <a:r>
              <a:rPr lang="en-CA" sz="40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be in the expanse of the </a:t>
            </a:r>
            <a:r>
              <a:rPr lang="en-CA" sz="4000" cap="none" dirty="0" err="1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shamayim</a:t>
            </a:r>
            <a:r>
              <a:rPr lang="en-CA" sz="4000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CA" sz="40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to </a:t>
            </a:r>
            <a:r>
              <a:rPr lang="en-CA" sz="4000" b="1" cap="none" dirty="0">
                <a:ln w="19050">
                  <a:solidFill>
                    <a:srgbClr val="2606E4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SEPARATE</a:t>
            </a:r>
            <a:r>
              <a:rPr lang="en-CA" sz="40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the day from the night, </a:t>
            </a:r>
            <a:r>
              <a:rPr lang="en-CA" sz="4000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CA" sz="4000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</a:br>
            <a:r>
              <a:rPr lang="en-CA" sz="4000" cap="none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CA" sz="40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let them be for signs and </a:t>
            </a:r>
            <a:r>
              <a:rPr lang="en-CA" sz="4000" cap="none" dirty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APPOINTED TIMES</a:t>
            </a:r>
            <a:r>
              <a:rPr lang="en-CA" sz="4000" cap="none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and for days and for </a:t>
            </a:r>
            <a:r>
              <a:rPr lang="en-CA" sz="4000" i="1" cap="none" dirty="0">
                <a:ln w="19050">
                  <a:solidFill>
                    <a:srgbClr val="2606E4"/>
                  </a:solidFill>
                </a:ln>
                <a:solidFill>
                  <a:srgbClr val="FF0000"/>
                </a:soli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</a:rPr>
              <a:t>YEARS. </a:t>
            </a:r>
          </a:p>
          <a:p>
            <a:pPr algn="ctr"/>
            <a:r>
              <a:rPr lang="en-CA" cap="none" dirty="0" err="1" smtClean="0">
                <a:ln w="19050">
                  <a:solidFill>
                    <a:srgbClr val="00B0F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HalleluYah</a:t>
            </a:r>
            <a:r>
              <a:rPr lang="en-CA" cap="none" dirty="0" smtClean="0">
                <a:ln w="19050">
                  <a:solidFill>
                    <a:srgbClr val="00B0F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Scriptures. </a:t>
            </a:r>
            <a:endParaRPr lang="en-CA" cap="none" dirty="0">
              <a:ln w="19050">
                <a:solidFill>
                  <a:srgbClr val="00B0F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2212" y="6581686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56</a:t>
            </a:fld>
            <a:endParaRPr lang="en-CA" dirty="0"/>
          </a:p>
        </p:txBody>
      </p:sp>
      <p:sp>
        <p:nvSpPr>
          <p:cNvPr id="2" name="Bent-Up Arrow 1"/>
          <p:cNvSpPr/>
          <p:nvPr/>
        </p:nvSpPr>
        <p:spPr>
          <a:xfrm rot="5400000">
            <a:off x="9041961" y="4780910"/>
            <a:ext cx="1232164" cy="1601829"/>
          </a:xfrm>
          <a:prstGeom prst="bentUpArrow">
            <a:avLst>
              <a:gd name="adj1" fmla="val 25000"/>
              <a:gd name="adj2" fmla="val 44571"/>
              <a:gd name="adj3" fmla="val 50000"/>
            </a:avLst>
          </a:prstGeom>
          <a:gradFill>
            <a:gsLst>
              <a:gs pos="12000">
                <a:srgbClr val="FFFF00">
                  <a:lumMod val="99000"/>
                  <a:lumOff val="1000"/>
                </a:srgbClr>
              </a:gs>
              <a:gs pos="74000">
                <a:srgbClr val="00FFFF"/>
              </a:gs>
              <a:gs pos="90000">
                <a:schemeClr val="accent6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Lightning Bolt 6"/>
          <p:cNvSpPr/>
          <p:nvPr/>
        </p:nvSpPr>
        <p:spPr>
          <a:xfrm rot="20401549">
            <a:off x="167086" y="2237985"/>
            <a:ext cx="1521671" cy="1261724"/>
          </a:xfrm>
          <a:prstGeom prst="lightningBolt">
            <a:avLst/>
          </a:prstGeom>
          <a:gradFill>
            <a:gsLst>
              <a:gs pos="12000">
                <a:srgbClr val="FFFF00">
                  <a:lumMod val="99000"/>
                  <a:lumOff val="1000"/>
                </a:srgbClr>
              </a:gs>
              <a:gs pos="45000">
                <a:srgbClr val="00FFFF"/>
              </a:gs>
              <a:gs pos="71000">
                <a:schemeClr val="accent6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38100">
            <a:solidFill>
              <a:srgbClr val="2606E4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1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rgbClr val="9966FF"/>
            </a:gs>
            <a:gs pos="100000">
              <a:srgbClr val="663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191" y="260648"/>
            <a:ext cx="11665296" cy="6321124"/>
          </a:xfrm>
          <a:gradFill>
            <a:gsLst>
              <a:gs pos="0">
                <a:srgbClr val="00CC00">
                  <a:alpha val="39000"/>
                </a:srgbClr>
              </a:gs>
              <a:gs pos="50000">
                <a:srgbClr val="FFFF00">
                  <a:alpha val="33000"/>
                </a:srgbClr>
              </a:gs>
              <a:gs pos="87000">
                <a:srgbClr val="663300">
                  <a:alpha val="15000"/>
                </a:srgbClr>
              </a:gs>
            </a:gsLst>
            <a:lin ang="5400000" scaled="0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CA" sz="3200" cap="none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And </a:t>
            </a:r>
            <a:r>
              <a:rPr lang="en-CA" sz="3200" cap="none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Elohim said, “Let</a:t>
            </a:r>
            <a:r>
              <a:rPr lang="en-CA" sz="3200" cap="none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CA" sz="3200" b="1" cap="none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FFFF"/>
                  </a:glow>
                </a:effectLst>
                <a:latin typeface="Arial Black" panose="020B0A04020102020204" pitchFamily="34" charset="0"/>
              </a:rPr>
              <a:t>LIGHTS</a:t>
            </a:r>
            <a:r>
              <a:rPr lang="en-CA" sz="3200" cap="none" dirty="0">
                <a:ln w="19050">
                  <a:solidFill>
                    <a:schemeClr val="bg1"/>
                  </a:solidFill>
                </a:ln>
                <a:solidFill>
                  <a:srgbClr val="9999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CA" sz="3200" cap="none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come to be </a:t>
            </a:r>
            <a:r>
              <a:rPr lang="en-CA" sz="3200" cap="none" dirty="0" smtClean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 panose="02040502050405020303" pitchFamily="18" charset="0"/>
              </a:rPr>
              <a:t>…</a:t>
            </a:r>
            <a:endParaRPr lang="en-CA" sz="3200" cap="none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CA" sz="3200" cap="none" dirty="0" smtClean="0">
                <a:solidFill>
                  <a:srgbClr val="002060"/>
                </a:solidFill>
                <a:latin typeface="Calibri" panose="020F0502020204030204" pitchFamily="34" charset="0"/>
              </a:rPr>
              <a:t>Verse </a:t>
            </a:r>
            <a:r>
              <a:rPr lang="en-CA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16 tells us there were </a:t>
            </a:r>
            <a:r>
              <a:rPr lang="en-CA" sz="3200" b="1" u="sng" cap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Arial Black" panose="020B0A04020102020204" pitchFamily="34" charset="0"/>
              </a:rPr>
              <a:t>TWO</a:t>
            </a:r>
            <a:r>
              <a:rPr lang="en-CA" sz="3200" b="1" cap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CA" sz="3600" b="1" cap="none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Arial Black" panose="020B0A04020102020204" pitchFamily="34" charset="0"/>
              </a:rPr>
              <a:t>GREAT</a:t>
            </a:r>
            <a:r>
              <a:rPr lang="en-CA" sz="3200" b="1" cap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CA" sz="3200" b="1" cap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Arial Black" panose="020B0A04020102020204" pitchFamily="34" charset="0"/>
              </a:rPr>
              <a:t>LIGHTS</a:t>
            </a:r>
            <a:r>
              <a:rPr lang="en-CA" sz="3200" b="1" cap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accent5">
                      <a:lumMod val="60000"/>
                      <a:lumOff val="4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n-CA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created in the heavens</a:t>
            </a:r>
            <a:r>
              <a:rPr lang="en-CA" sz="3200" cap="none" dirty="0">
                <a:latin typeface="Calibri" panose="020F0502020204030204" pitchFamily="34" charset="0"/>
              </a:rPr>
              <a:t> </a:t>
            </a:r>
            <a:r>
              <a:rPr lang="en-CA" sz="3200" cap="none" dirty="0">
                <a:solidFill>
                  <a:srgbClr val="9966FF"/>
                </a:solidFill>
                <a:latin typeface="Calibri" panose="020F0502020204030204" pitchFamily="34" charset="0"/>
              </a:rPr>
              <a:t>(</a:t>
            </a:r>
            <a:r>
              <a:rPr lang="en-CA" sz="3200" cap="none" dirty="0" err="1" smtClean="0">
                <a:solidFill>
                  <a:srgbClr val="9966FF"/>
                </a:solidFill>
                <a:latin typeface="Calibri" panose="020F0502020204030204" pitchFamily="34" charset="0"/>
              </a:rPr>
              <a:t>shamayim</a:t>
            </a:r>
            <a:r>
              <a:rPr lang="en-CA" sz="3200" cap="none" dirty="0">
                <a:solidFill>
                  <a:srgbClr val="9966FF"/>
                </a:solidFill>
                <a:latin typeface="Calibri" panose="020F0502020204030204" pitchFamily="34" charset="0"/>
              </a:rPr>
              <a:t>).</a:t>
            </a:r>
          </a:p>
          <a:p>
            <a:pPr algn="ctr"/>
            <a:r>
              <a:rPr lang="en-CA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Man declares there are </a:t>
            </a:r>
            <a:r>
              <a:rPr lang="en-CA" sz="3200" b="1" i="1" u="sng" cap="none" dirty="0">
                <a:solidFill>
                  <a:srgbClr val="002060"/>
                </a:solidFill>
                <a:latin typeface="Arial Black" panose="020B0A04020102020204" pitchFamily="34" charset="0"/>
              </a:rPr>
              <a:t>THREE</a:t>
            </a:r>
            <a:r>
              <a:rPr lang="en-CA" sz="3200" cap="none" dirty="0">
                <a:latin typeface="Calibri" panose="020F0502020204030204" pitchFamily="34" charset="0"/>
              </a:rPr>
              <a:t> </a:t>
            </a:r>
            <a:r>
              <a:rPr lang="en-CA" sz="3200" cap="none" dirty="0" smtClean="0">
                <a:latin typeface="Calibri" panose="020F0502020204030204" pitchFamily="34" charset="0"/>
              </a:rPr>
              <a:t> </a:t>
            </a:r>
            <a:r>
              <a:rPr lang="en-CA" sz="3200" cap="none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lights</a:t>
            </a:r>
            <a:r>
              <a:rPr lang="en-CA" sz="3200" cap="none" dirty="0">
                <a:solidFill>
                  <a:srgbClr val="002060"/>
                </a:solidFill>
                <a:latin typeface="Calibri" panose="020F0502020204030204" pitchFamily="34" charset="0"/>
              </a:rPr>
              <a:t>!</a:t>
            </a:r>
          </a:p>
          <a:p>
            <a:pPr algn="ctr"/>
            <a:r>
              <a:rPr lang="en-CA" sz="3200" cap="none" dirty="0">
                <a:latin typeface="Calibri" panose="020F0502020204030204" pitchFamily="34" charset="0"/>
              </a:rPr>
              <a:t> </a:t>
            </a:r>
          </a:p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eriod"/>
            </a:pPr>
            <a:endParaRPr lang="en-CA" sz="3200" cap="none" dirty="0">
              <a:latin typeface="Calibri" panose="020F0502020204030204" pitchFamily="34" charset="0"/>
            </a:endParaRPr>
          </a:p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eriod"/>
            </a:pPr>
            <a:endParaRPr lang="en-CA" sz="3200" cap="none" dirty="0">
              <a:latin typeface="Calibri" panose="020F0502020204030204" pitchFamily="34" charset="0"/>
            </a:endParaRPr>
          </a:p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eriod"/>
            </a:pPr>
            <a:endParaRPr lang="en-CA" sz="3200" cap="none" dirty="0">
              <a:latin typeface="Calibri" panose="020F0502020204030204" pitchFamily="34" charset="0"/>
            </a:endParaRPr>
          </a:p>
          <a:p>
            <a:pPr marL="514350" indent="-514350">
              <a:buClr>
                <a:schemeClr val="accent5">
                  <a:lumMod val="60000"/>
                  <a:lumOff val="40000"/>
                </a:schemeClr>
              </a:buClr>
              <a:buAutoNum type="arabicPeriod"/>
            </a:pPr>
            <a:endParaRPr lang="en-CA" sz="3200" cap="none" dirty="0">
              <a:latin typeface="Calibri" panose="020F0502020204030204" pitchFamily="34" charset="0"/>
            </a:endParaRPr>
          </a:p>
          <a:p>
            <a:pPr algn="ctr"/>
            <a:r>
              <a:rPr lang="en-CA" cap="none" dirty="0" smtClean="0">
                <a:ln w="19050">
                  <a:solidFill>
                    <a:srgbClr val="00B0F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cap="none" dirty="0">
              <a:ln w="19050">
                <a:solidFill>
                  <a:srgbClr val="00B0F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46146" y="6523457"/>
            <a:ext cx="838201" cy="27622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h="25400" prst="softRound"/>
            </a:sp3d>
          </a:bodyPr>
          <a:lstStyle/>
          <a:p>
            <a:fld id="{2A013F82-EE5E-44EE-A61D-E31C6657F26F}" type="slidenum">
              <a:rPr lang="en-CA" smtClean="0">
                <a:solidFill>
                  <a:schemeClr val="bg1"/>
                </a:solidFill>
              </a:rPr>
              <a:pPr/>
              <a:t>57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 rot="6662699">
            <a:off x="10096332" y="-332194"/>
            <a:ext cx="1776111" cy="2060755"/>
          </a:xfrm>
          <a:prstGeom prst="lightningBolt">
            <a:avLst/>
          </a:prstGeom>
          <a:gradFill>
            <a:gsLst>
              <a:gs pos="12000">
                <a:srgbClr val="FFFF00">
                  <a:lumMod val="99000"/>
                  <a:lumOff val="1000"/>
                </a:srgbClr>
              </a:gs>
              <a:gs pos="45000">
                <a:srgbClr val="00FFFF"/>
              </a:gs>
              <a:gs pos="71000">
                <a:schemeClr val="accent6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 w="38100">
            <a:solidFill>
              <a:srgbClr val="2606E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/>
          </a:p>
        </p:txBody>
      </p:sp>
      <p:pic>
        <p:nvPicPr>
          <p:cNvPr id="8" name="Picture 4" descr="C:\Users\Rae\Desktop\Art on Desktop\white man clip art\3d white people\png\3d people light went on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4145" y="3490862"/>
            <a:ext cx="1882353" cy="18823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192300" y="2458512"/>
            <a:ext cx="914400" cy="105541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800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090630" y="3212976"/>
            <a:ext cx="4437550" cy="22322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marL="514350" indent="-514350">
              <a:lnSpc>
                <a:spcPct val="90000"/>
              </a:lnSpc>
              <a:buClr>
                <a:srgbClr val="002060"/>
              </a:buClr>
              <a:buSzPct val="100000"/>
              <a:buFont typeface="Arial" pitchFamily="34" charset="0"/>
              <a:buAutoNum type="arabicPeriod"/>
            </a:pPr>
            <a:r>
              <a:rPr lang="en-CA" sz="4800" spc="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The Sun</a:t>
            </a:r>
          </a:p>
          <a:p>
            <a:pPr marL="514350" indent="-514350" algn="ctr">
              <a:lnSpc>
                <a:spcPct val="90000"/>
              </a:lnSpc>
              <a:buClr>
                <a:srgbClr val="002060"/>
              </a:buClr>
              <a:buSzPct val="100000"/>
              <a:buFont typeface="Arial" pitchFamily="34" charset="0"/>
              <a:buAutoNum type="arabicPeriod"/>
            </a:pPr>
            <a:r>
              <a:rPr lang="en-C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CA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Moon</a:t>
            </a:r>
          </a:p>
          <a:p>
            <a:pPr marL="514350" indent="-514350" algn="r">
              <a:lnSpc>
                <a:spcPct val="90000"/>
              </a:lnSpc>
              <a:buClr>
                <a:srgbClr val="002060"/>
              </a:buClr>
              <a:buSzPct val="100000"/>
              <a:buFont typeface="Arial" pitchFamily="34" charset="0"/>
              <a:buAutoNum type="arabicPeriod"/>
            </a:pPr>
            <a:r>
              <a:rPr lang="en-CA" sz="4800" spc="200" dirty="0">
                <a:ln>
                  <a:solidFill>
                    <a:sysClr val="windowText" lastClr="000000"/>
                  </a:solidFill>
                </a:ln>
                <a:solidFill>
                  <a:srgbClr val="9966FF"/>
                </a:solidFill>
                <a:latin typeface="Calibri" panose="020F0502020204030204" pitchFamily="34" charset="0"/>
              </a:rPr>
              <a:t>The </a:t>
            </a:r>
            <a:r>
              <a:rPr lang="en-CA" sz="4800" spc="200" dirty="0" smtClean="0">
                <a:ln>
                  <a:solidFill>
                    <a:sysClr val="windowText" lastClr="000000"/>
                  </a:solidFill>
                </a:ln>
                <a:solidFill>
                  <a:srgbClr val="9966FF"/>
                </a:solidFill>
                <a:latin typeface="Calibri" panose="020F0502020204030204" pitchFamily="34" charset="0"/>
              </a:rPr>
              <a:t>Stars</a:t>
            </a:r>
            <a:endParaRPr lang="en-CA" sz="4800" spc="200" dirty="0">
              <a:ln>
                <a:solidFill>
                  <a:sysClr val="windowText" lastClr="000000"/>
                </a:solidFill>
              </a:ln>
              <a:solidFill>
                <a:srgbClr val="9966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11" descr="C:\Users\Rae\Desktop\Art on Desktop\white man clip art\yellow-blue smiley faces\Smiley Decision Questions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5" y="2986620"/>
            <a:ext cx="1960245" cy="22060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6966" y="5389961"/>
            <a:ext cx="11665295" cy="914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lvl="0" algn="ctr">
              <a:lnSpc>
                <a:spcPct val="90000"/>
              </a:lnSpc>
              <a:buClr>
                <a:srgbClr val="F86E24">
                  <a:lumMod val="60000"/>
                  <a:lumOff val="40000"/>
                </a:srgbClr>
              </a:buClr>
              <a:buSzPct val="100000"/>
            </a:pPr>
            <a:r>
              <a:rPr lang="en-CA" sz="3200" b="1" u="sng" spc="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That b</a:t>
            </a:r>
            <a:r>
              <a:rPr lang="en-CA" sz="3200" b="1" spc="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y</a:t>
            </a:r>
            <a:r>
              <a:rPr lang="en-CA" sz="3200" b="1" u="sng" spc="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default</a:t>
            </a:r>
            <a:r>
              <a:rPr lang="en-CA" sz="3200" b="1" spc="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CA" sz="3200" spc="200" dirty="0" smtClean="0">
                <a:solidFill>
                  <a:srgbClr val="56C5FF"/>
                </a:solidFill>
                <a:latin typeface="Calibri" panose="020F0502020204030204" pitchFamily="34" charset="0"/>
              </a:rPr>
              <a:t>positively indicates </a:t>
            </a:r>
            <a:r>
              <a:rPr lang="en-CA" sz="3200" b="1" u="sng" spc="200" dirty="0" smtClean="0">
                <a:solidFill>
                  <a:srgbClr val="56C5FF"/>
                </a:solidFill>
                <a:latin typeface="Calibri" panose="020F0502020204030204" pitchFamily="34" charset="0"/>
              </a:rPr>
              <a:t>one</a:t>
            </a:r>
            <a:r>
              <a:rPr lang="en-CA" sz="3200" spc="200" dirty="0" smtClean="0">
                <a:solidFill>
                  <a:srgbClr val="56C5FF"/>
                </a:solidFill>
                <a:latin typeface="Calibri" panose="020F0502020204030204" pitchFamily="34" charset="0"/>
              </a:rPr>
              <a:t>      of these points is an imposter! </a:t>
            </a:r>
            <a:r>
              <a:rPr lang="en-C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n-C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One </a:t>
            </a:r>
            <a:r>
              <a:rPr lang="en-C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identity is a </a:t>
            </a:r>
            <a:r>
              <a:rPr lang="en-CA" sz="3200" b="1" u="sng" spc="2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FALSE</a:t>
            </a:r>
            <a:r>
              <a:rPr lang="en-CA" sz="3200" u="sng" spc="2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 </a:t>
            </a:r>
            <a:r>
              <a:rPr lang="en-CA" sz="3200" b="1" u="sng" spc="200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LIGHT</a:t>
            </a:r>
            <a:r>
              <a:rPr lang="en-C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.)</a:t>
            </a:r>
            <a:endParaRPr lang="en-CA" sz="2000" cap="all" spc="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Bent Arrow 1"/>
          <p:cNvSpPr/>
          <p:nvPr/>
        </p:nvSpPr>
        <p:spPr>
          <a:xfrm rot="5400000">
            <a:off x="7875017" y="4456318"/>
            <a:ext cx="1558048" cy="1111725"/>
          </a:xfrm>
          <a:prstGeom prst="bentArrow">
            <a:avLst>
              <a:gd name="adj1" fmla="val 19828"/>
              <a:gd name="adj2" fmla="val 47845"/>
              <a:gd name="adj3" fmla="val 50000"/>
              <a:gd name="adj4" fmla="val 43750"/>
            </a:avLst>
          </a:prstGeom>
          <a:solidFill>
            <a:srgbClr val="00FF00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/>
      <p:bldP spid="11" grpId="0"/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78000"/>
                <a:shade val="100000"/>
                <a:hueMod val="136000"/>
                <a:satMod val="160000"/>
                <a:lumMod val="105000"/>
                <a:alpha val="53000"/>
              </a:schemeClr>
            </a:gs>
            <a:gs pos="100000">
              <a:schemeClr val="bg2">
                <a:shade val="92000"/>
                <a:satMod val="170000"/>
                <a:lumMod val="96000"/>
                <a:alpha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332656"/>
            <a:ext cx="11593288" cy="6336704"/>
          </a:xfrm>
          <a:gradFill>
            <a:gsLst>
              <a:gs pos="85000">
                <a:schemeClr val="bg2">
                  <a:tint val="78000"/>
                  <a:shade val="100000"/>
                  <a:hueMod val="136000"/>
                  <a:satMod val="160000"/>
                  <a:lumMod val="105000"/>
                  <a:alpha val="53000"/>
                </a:schemeClr>
              </a:gs>
              <a:gs pos="18000">
                <a:schemeClr val="bg2">
                  <a:shade val="92000"/>
                  <a:satMod val="170000"/>
                  <a:lumMod val="96000"/>
                  <a:alpha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85000" lnSpcReduction="10000"/>
            <a:sp3d extrusionH="57150">
              <a:bevelT h="25400" prst="softRound"/>
            </a:sp3d>
          </a:bodyPr>
          <a:lstStyle/>
          <a:p>
            <a:r>
              <a:rPr lang="en-CA" sz="3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CA" sz="38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hich </a:t>
            </a:r>
            <a:r>
              <a:rPr lang="en-CA" sz="3800" b="1" cap="none" dirty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“Light” </a:t>
            </a:r>
            <a:r>
              <a:rPr lang="en-CA" sz="38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lang="en-CA" sz="3800" b="1" cap="none" dirty="0">
                <a:solidFill>
                  <a:srgbClr val="002060"/>
                </a:solidFill>
                <a:latin typeface="Arial Black" panose="020B0A04020102020204" pitchFamily="34" charset="0"/>
              </a:rPr>
              <a:t>GREATEST</a:t>
            </a:r>
            <a:r>
              <a:rPr lang="en-CA" sz="3800" cap="none" dirty="0">
                <a:solidFill>
                  <a:srgbClr val="002060"/>
                </a:solidFill>
              </a:rPr>
              <a:t> </a:t>
            </a:r>
            <a:r>
              <a:rPr lang="en-CA" sz="38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physical </a:t>
            </a:r>
            <a:r>
              <a:rPr lang="en-CA" sz="3800" cap="non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at Night?</a:t>
            </a:r>
            <a:endParaRPr lang="en-CA" sz="3800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3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the Moon which covers a </a:t>
            </a:r>
            <a:r>
              <a:rPr lang="en-CA" sz="33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miniscule portion</a:t>
            </a:r>
            <a:r>
              <a:rPr lang="en-CA" sz="3300" b="1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3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sky, or is the Mazzaroth greater in that it spans the entire expanse of the heavens </a:t>
            </a:r>
            <a:r>
              <a:rPr lang="en-CA" sz="3300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permanently</a:t>
            </a:r>
            <a:r>
              <a:rPr lang="en-CA" sz="33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CA" sz="3200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3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CA" sz="3300" cap="none" dirty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LIGHT</a:t>
            </a:r>
            <a:r>
              <a:rPr lang="en-CA" sz="33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illuminates the complete heavens </a:t>
            </a:r>
            <a:r>
              <a:rPr lang="en-CA" sz="3300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CA" sz="33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300" cap="non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Night Season</a:t>
            </a:r>
            <a:r>
              <a:rPr lang="en-CA" sz="33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3300" cap="non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CA" sz="3300" cap="non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3300" cap="non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CA" sz="3300" b="1" u="sng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en-CA" sz="3300" cap="none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300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hour of darkness, </a:t>
            </a:r>
            <a:r>
              <a:rPr lang="en-CA" sz="33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24/7 - 365?</a:t>
            </a:r>
            <a:endParaRPr lang="en-CA" sz="3300" b="1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3200" b="1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3200" b="1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CA" sz="33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33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Which </a:t>
            </a:r>
            <a:r>
              <a:rPr lang="en-CA" sz="33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celestial identity </a:t>
            </a:r>
            <a:r>
              <a:rPr lang="en-CA" sz="3300" b="1" u="sng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actually </a:t>
            </a:r>
            <a:r>
              <a:rPr lang="en-CA" sz="3300" b="1" u="sng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emits</a:t>
            </a:r>
            <a:r>
              <a:rPr lang="en-CA" sz="33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CA" sz="3300" b="1" cap="none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LIGHT?</a:t>
            </a:r>
            <a:r>
              <a:rPr lang="en-CA" sz="3300" b="1" cap="none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CA" sz="33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Moon?   </a:t>
            </a:r>
          </a:p>
          <a:p>
            <a:endParaRPr lang="en-CA" sz="32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2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CA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26248" y="6564005"/>
            <a:ext cx="838201" cy="27622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h="25400" prst="softRound"/>
            </a:sp3d>
          </a:bodyPr>
          <a:lstStyle/>
          <a:p>
            <a:fld id="{2A013F82-EE5E-44EE-A61D-E31C6657F26F}" type="slidenum">
              <a:rPr lang="en-CA" smtClean="0"/>
              <a:pPr/>
              <a:t>58</a:t>
            </a:fld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634065" y="2052736"/>
            <a:ext cx="5376479" cy="648072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</a:schemeClr>
              </a:gs>
              <a:gs pos="70000">
                <a:srgbClr val="00FFFF"/>
              </a:gs>
              <a:gs pos="99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i="1" dirty="0" smtClean="0">
                <a:gradFill>
                  <a:gsLst>
                    <a:gs pos="43000">
                      <a:srgbClr val="2606E4"/>
                    </a:gs>
                    <a:gs pos="57000">
                      <a:srgbClr val="00FF00"/>
                    </a:gs>
                    <a:gs pos="67000">
                      <a:srgbClr val="FF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The Mazzaroth</a:t>
            </a:r>
            <a:r>
              <a:rPr lang="en-CA" sz="4800" i="1" dirty="0">
                <a:gradFill>
                  <a:gsLst>
                    <a:gs pos="29000">
                      <a:srgbClr val="2606E4"/>
                    </a:gs>
                    <a:gs pos="45000">
                      <a:srgbClr val="00FF00"/>
                    </a:gs>
                    <a:gs pos="71000">
                      <a:srgbClr val="FF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4065" y="3862102"/>
            <a:ext cx="5389462" cy="648072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</a:schemeClr>
              </a:gs>
              <a:gs pos="70000">
                <a:srgbClr val="00FFFF"/>
              </a:gs>
              <a:gs pos="99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i="1" dirty="0" smtClean="0">
                <a:gradFill>
                  <a:gsLst>
                    <a:gs pos="43000">
                      <a:srgbClr val="2606E4"/>
                    </a:gs>
                    <a:gs pos="57000">
                      <a:srgbClr val="00FF00"/>
                    </a:gs>
                    <a:gs pos="67000">
                      <a:srgbClr val="FF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The Mazzaroth</a:t>
            </a:r>
            <a:r>
              <a:rPr lang="en-CA" sz="4800" i="1" dirty="0">
                <a:gradFill>
                  <a:gsLst>
                    <a:gs pos="29000">
                      <a:srgbClr val="2606E4"/>
                    </a:gs>
                    <a:gs pos="45000">
                      <a:srgbClr val="00FF00"/>
                    </a:gs>
                    <a:gs pos="71000">
                      <a:srgbClr val="FF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7762072" y="5618019"/>
            <a:ext cx="4248472" cy="648072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</a:schemeClr>
              </a:gs>
              <a:gs pos="70000">
                <a:srgbClr val="00FFFF"/>
              </a:gs>
              <a:gs pos="99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800" i="1" dirty="0">
                <a:gradFill>
                  <a:gsLst>
                    <a:gs pos="43000">
                      <a:srgbClr val="2606E4"/>
                    </a:gs>
                    <a:gs pos="57000">
                      <a:srgbClr val="00FF00"/>
                    </a:gs>
                    <a:gs pos="67000">
                      <a:srgbClr val="FF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Mazzaroth</a:t>
            </a:r>
            <a:r>
              <a:rPr lang="en-CA" sz="4800" i="1" dirty="0">
                <a:gradFill>
                  <a:gsLst>
                    <a:gs pos="29000">
                      <a:srgbClr val="2606E4"/>
                    </a:gs>
                    <a:gs pos="45000">
                      <a:srgbClr val="00FF00"/>
                    </a:gs>
                    <a:gs pos="71000">
                      <a:srgbClr val="FF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162" y="5362832"/>
            <a:ext cx="759910" cy="9032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83526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63304" y="2444621"/>
            <a:ext cx="5542830" cy="3909527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/>
          <a:p>
            <a:pPr lvl="0">
              <a:buClr>
                <a:prstClr val="black"/>
              </a:buClr>
            </a:pPr>
            <a:r>
              <a:rPr lang="en-CA" sz="3000" cap="none" dirty="0">
                <a:solidFill>
                  <a:prstClr val="black"/>
                </a:solidFill>
              </a:rPr>
              <a:t>The </a:t>
            </a:r>
            <a:r>
              <a:rPr lang="en-CA" sz="3000" b="1" cap="none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M</a:t>
            </a:r>
            <a:r>
              <a:rPr lang="en-CA" sz="3000" cap="none" dirty="0">
                <a:solidFill>
                  <a:prstClr val="black"/>
                </a:solidFill>
              </a:rPr>
              <a:t>azzaroth based </a:t>
            </a:r>
            <a:r>
              <a:rPr lang="en-CA" sz="3000" b="1" cap="none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CA" sz="3000" cap="none" dirty="0">
                <a:solidFill>
                  <a:prstClr val="black"/>
                </a:solidFill>
              </a:rPr>
              <a:t>ovenant </a:t>
            </a:r>
            <a:r>
              <a:rPr lang="en-CA" sz="3000" b="1" cap="none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CA" sz="3000" cap="none" dirty="0">
                <a:solidFill>
                  <a:prstClr val="black"/>
                </a:solidFill>
              </a:rPr>
              <a:t>alendar was identified in </a:t>
            </a:r>
            <a:r>
              <a:rPr lang="en-CA" sz="3000" cap="none" dirty="0" smtClean="0">
                <a:solidFill>
                  <a:prstClr val="black"/>
                </a:solidFill>
              </a:rPr>
              <a:t/>
            </a:r>
            <a:br>
              <a:rPr lang="en-CA" sz="3000" cap="none" dirty="0" smtClean="0">
                <a:solidFill>
                  <a:prstClr val="black"/>
                </a:solidFill>
              </a:rPr>
            </a:br>
            <a:r>
              <a:rPr lang="en-CA" sz="3000" b="1" cap="none" dirty="0" smtClean="0">
                <a:solidFill>
                  <a:srgbClr val="00B050"/>
                </a:solidFill>
              </a:rPr>
              <a:t>Genesis </a:t>
            </a:r>
            <a:r>
              <a:rPr lang="en-CA" sz="3000" b="1" cap="none" dirty="0">
                <a:solidFill>
                  <a:srgbClr val="00B050"/>
                </a:solidFill>
              </a:rPr>
              <a:t>1:14</a:t>
            </a:r>
            <a:r>
              <a:rPr lang="en-CA" sz="3000" b="1" cap="none" dirty="0">
                <a:solidFill>
                  <a:prstClr val="black"/>
                </a:solidFill>
              </a:rPr>
              <a:t> </a:t>
            </a:r>
            <a:r>
              <a:rPr lang="en-CA" sz="3000" cap="none" dirty="0" smtClean="0">
                <a:solidFill>
                  <a:prstClr val="black"/>
                </a:solidFill>
              </a:rPr>
              <a:t>as, being </a:t>
            </a:r>
            <a:r>
              <a:rPr lang="en-CA" sz="3000" cap="none" dirty="0">
                <a:solidFill>
                  <a:prstClr val="black"/>
                </a:solidFill>
              </a:rPr>
              <a:t>the </a:t>
            </a:r>
            <a:r>
              <a:rPr lang="en-CA" sz="3000" cap="none" dirty="0" smtClean="0">
                <a:solidFill>
                  <a:prstClr val="black"/>
                </a:solidFill>
              </a:rPr>
              <a:t/>
            </a:r>
            <a:br>
              <a:rPr lang="en-CA" sz="3000" cap="none" dirty="0" smtClean="0">
                <a:solidFill>
                  <a:prstClr val="black"/>
                </a:solidFill>
              </a:rPr>
            </a:br>
            <a:r>
              <a:rPr lang="en-CA" sz="3000" cap="none" dirty="0" smtClean="0">
                <a:solidFill>
                  <a:prstClr val="black"/>
                </a:solidFill>
              </a:rPr>
              <a:t>ultimate </a:t>
            </a:r>
            <a:r>
              <a:rPr lang="en-CA" sz="3000" cap="none" dirty="0">
                <a:solidFill>
                  <a:prstClr val="black"/>
                </a:solidFill>
              </a:rPr>
              <a:t>celestial Time Piece tool </a:t>
            </a:r>
            <a:r>
              <a:rPr lang="en-CA" sz="3000" cap="none" dirty="0" smtClean="0">
                <a:solidFill>
                  <a:prstClr val="black"/>
                </a:solidFill>
              </a:rPr>
              <a:t/>
            </a:r>
            <a:br>
              <a:rPr lang="en-CA" sz="3000" cap="none" dirty="0" smtClean="0">
                <a:solidFill>
                  <a:prstClr val="black"/>
                </a:solidFill>
              </a:rPr>
            </a:br>
            <a:r>
              <a:rPr lang="en-CA" sz="3000" cap="none" dirty="0" smtClean="0">
                <a:solidFill>
                  <a:prstClr val="black"/>
                </a:solidFill>
              </a:rPr>
              <a:t>for orchestrating </a:t>
            </a:r>
            <a:r>
              <a:rPr lang="en-CA" sz="3000" cap="none" dirty="0">
                <a:solidFill>
                  <a:prstClr val="black"/>
                </a:solidFill>
              </a:rPr>
              <a:t>all eternity for </a:t>
            </a:r>
            <a:r>
              <a:rPr lang="en-CA" sz="3000" b="1" cap="none" dirty="0">
                <a:ln>
                  <a:solidFill>
                    <a:srgbClr val="663300"/>
                  </a:solidFill>
                </a:ln>
                <a:solidFill>
                  <a:srgbClr val="00FFFF"/>
                </a:solidFill>
              </a:rPr>
              <a:t>Yahuah’s</a:t>
            </a:r>
            <a:r>
              <a:rPr lang="en-CA" sz="3000" cap="none" dirty="0">
                <a:solidFill>
                  <a:prstClr val="black"/>
                </a:solidFill>
              </a:rPr>
              <a:t> people</a:t>
            </a:r>
            <a:r>
              <a:rPr lang="en-CA" sz="3000" cap="none" dirty="0" smtClean="0">
                <a:solidFill>
                  <a:prstClr val="black"/>
                </a:solidFill>
              </a:rPr>
              <a:t>.</a:t>
            </a:r>
            <a:endParaRPr lang="en-CA" sz="3000" cap="none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72860" y="2444621"/>
            <a:ext cx="5581389" cy="3909527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 lnSpcReduction="10000"/>
            <a:sp3d extrusionH="57150">
              <a:bevelT h="25400" prst="softRound"/>
            </a:sp3d>
          </a:bodyPr>
          <a:lstStyle/>
          <a:p>
            <a:r>
              <a:rPr lang="en-CA" sz="2800" cap="none" dirty="0" smtClean="0"/>
              <a:t>In the Scriptures the Moon is first identified in Joseph’s dream, approximately 1700 years  </a:t>
            </a:r>
            <a:br>
              <a:rPr lang="en-CA" sz="2800" cap="none" dirty="0" smtClean="0"/>
            </a:br>
            <a:r>
              <a:rPr lang="en-CA" sz="2800" cap="none" dirty="0" smtClean="0"/>
              <a:t>after creation! </a:t>
            </a:r>
          </a:p>
          <a:p>
            <a:r>
              <a:rPr lang="en-CA" sz="2800" cap="none" dirty="0" smtClean="0">
                <a:solidFill>
                  <a:srgbClr val="FF0000"/>
                </a:solidFill>
              </a:rPr>
              <a:t>Q: If the moon is the celestial identity to determine the </a:t>
            </a:r>
            <a:r>
              <a:rPr lang="en-CA" sz="2800" cap="none" dirty="0" err="1" smtClean="0">
                <a:solidFill>
                  <a:srgbClr val="FF0000"/>
                </a:solidFill>
              </a:rPr>
              <a:t>Qodesh</a:t>
            </a:r>
            <a:r>
              <a:rPr lang="en-CA" sz="2800" cap="none" dirty="0" smtClean="0">
                <a:solidFill>
                  <a:srgbClr val="FF0000"/>
                </a:solidFill>
              </a:rPr>
              <a:t> Appointed Times, why did </a:t>
            </a:r>
            <a:r>
              <a:rPr lang="en-CA" sz="2800" cap="none" dirty="0" smtClean="0">
                <a:solidFill>
                  <a:srgbClr val="0052F6"/>
                </a:solidFill>
              </a:rPr>
              <a:t>Yahuah</a:t>
            </a:r>
            <a:r>
              <a:rPr lang="en-CA" sz="2800" cap="none" dirty="0" smtClean="0">
                <a:solidFill>
                  <a:srgbClr val="FF0000"/>
                </a:solidFill>
              </a:rPr>
              <a:t> wait (approx.) 1700 years to identify it by name?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17707" y="167951"/>
            <a:ext cx="10161037" cy="1754155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The </a:t>
            </a:r>
            <a:r>
              <a:rPr lang="en-CA" sz="3200" i="1" dirty="0">
                <a:ln w="19050">
                  <a:solidFill>
                    <a:srgbClr val="663300"/>
                  </a:solidFill>
                </a:ln>
                <a:gradFill>
                  <a:gsLst>
                    <a:gs pos="49000">
                      <a:srgbClr val="FFFF00"/>
                    </a:gs>
                    <a:gs pos="83000">
                      <a:srgbClr val="00B0F0">
                        <a:lumMod val="68000"/>
                        <a:lumOff val="32000"/>
                      </a:srgbClr>
                    </a:gs>
                    <a:gs pos="18000">
                      <a:schemeClr val="accent2">
                        <a:lumMod val="78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rPr>
              <a:t>Mazzaroth</a:t>
            </a:r>
            <a:r>
              <a:rPr lang="en-CA" sz="3200" dirty="0">
                <a:solidFill>
                  <a:schemeClr val="tx1"/>
                </a:solidFill>
              </a:rPr>
              <a:t> is clearly the outstanding winner in a </a:t>
            </a:r>
            <a:r>
              <a:rPr lang="en-CA" sz="3200" dirty="0">
                <a:solidFill>
                  <a:srgbClr val="00FF00"/>
                </a:solidFill>
              </a:rPr>
              <a:t>physical</a:t>
            </a:r>
            <a:r>
              <a:rPr lang="en-CA" sz="3200" dirty="0">
                <a:solidFill>
                  <a:schemeClr val="tx1"/>
                </a:solidFill>
              </a:rPr>
              <a:t> presence in the </a:t>
            </a:r>
            <a:r>
              <a:rPr lang="en-CA" sz="3200" dirty="0" err="1">
                <a:solidFill>
                  <a:schemeClr val="tx1"/>
                </a:solidFill>
              </a:rPr>
              <a:t>Shamayim</a:t>
            </a:r>
            <a:r>
              <a:rPr lang="en-CA" sz="3200" dirty="0">
                <a:solidFill>
                  <a:schemeClr val="tx1"/>
                </a:solidFill>
              </a:rPr>
              <a:t> (heavens). </a:t>
            </a:r>
          </a:p>
          <a:p>
            <a:pPr algn="ctr"/>
            <a:r>
              <a:rPr lang="en-CA" sz="3200" dirty="0">
                <a:solidFill>
                  <a:srgbClr val="00FFFF"/>
                </a:solidFill>
              </a:rPr>
              <a:t>What about a </a:t>
            </a:r>
            <a:r>
              <a:rPr lang="en-CA" sz="3200" dirty="0" smtClean="0">
                <a:ln w="38100">
                  <a:solidFill>
                    <a:srgbClr val="6633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SPIRITUAL</a:t>
            </a:r>
            <a:r>
              <a:rPr lang="en-CA" sz="3200" dirty="0" smtClean="0">
                <a:solidFill>
                  <a:srgbClr val="00FFFF"/>
                </a:solidFill>
              </a:rPr>
              <a:t> </a:t>
            </a:r>
            <a:r>
              <a:rPr lang="en-CA" sz="3200" dirty="0">
                <a:solidFill>
                  <a:srgbClr val="00FFFF"/>
                </a:solidFill>
              </a:rPr>
              <a:t>presence?</a:t>
            </a:r>
          </a:p>
        </p:txBody>
      </p:sp>
    </p:spTree>
    <p:extLst>
      <p:ext uri="{BB962C8B-B14F-4D97-AF65-F5344CB8AC3E}">
        <p14:creationId xmlns:p14="http://schemas.microsoft.com/office/powerpoint/2010/main" val="12460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ouble Wave 2"/>
          <p:cNvSpPr/>
          <p:nvPr/>
        </p:nvSpPr>
        <p:spPr>
          <a:xfrm rot="5400000">
            <a:off x="2301240" y="3032760"/>
            <a:ext cx="7620000" cy="944880"/>
          </a:xfrm>
          <a:prstGeom prst="doubleWave">
            <a:avLst>
              <a:gd name="adj1" fmla="val 6250"/>
              <a:gd name="adj2" fmla="val 328"/>
            </a:avLst>
          </a:prstGeom>
          <a:gradFill flip="none" rotWithShape="1">
            <a:gsLst>
              <a:gs pos="66000">
                <a:srgbClr val="0070C0"/>
              </a:gs>
              <a:gs pos="99000">
                <a:srgbClr val="FF9900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3728" y="4521288"/>
            <a:ext cx="489585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365760" lvl="1" indent="0">
              <a:buNone/>
            </a:pP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… </a:t>
            </a:r>
            <a:r>
              <a:rPr lang="en-US" sz="2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and of  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the 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stars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for a 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light</a:t>
            </a:r>
            <a:r>
              <a:rPr lang="en-US" sz="40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by 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night …</a:t>
            </a:r>
            <a:endParaRPr lang="en-US" sz="28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81000" y="418237"/>
            <a:ext cx="6400800" cy="2705963"/>
          </a:xfrm>
          <a:prstGeom prst="rect">
            <a:avLst/>
          </a:prstGeom>
        </p:spPr>
        <p:txBody>
          <a:bodyPr>
            <a:normAutofit fontScale="6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Jer 31:35 </a:t>
            </a:r>
            <a:r>
              <a:rPr lang="en-US" sz="58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gives</a:t>
            </a:r>
          </a:p>
          <a:p>
            <a:pPr algn="ctr"/>
            <a:endParaRPr lang="en-US" sz="3200" b="1" spc="150" dirty="0">
              <a:ln w="11430"/>
              <a:solidFill>
                <a:srgbClr val="FFC1C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en-US" sz="58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declaration for </a:t>
            </a:r>
            <a:br>
              <a:rPr lang="en-US" sz="58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8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5800" b="1" u="sng" spc="150" dirty="0" smtClean="0">
                <a:ln w="11430">
                  <a:solidFill>
                    <a:srgbClr val="0066FF"/>
                  </a:solidFill>
                </a:ln>
                <a:solidFill>
                  <a:srgbClr val="00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two</a:t>
            </a:r>
            <a:r>
              <a:rPr lang="en-US" sz="58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great </a:t>
            </a:r>
            <a:br>
              <a:rPr lang="en-US" sz="58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8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LIGHT-givers</a:t>
            </a:r>
            <a:r>
              <a:rPr lang="en-US" sz="7000" b="1" spc="150" dirty="0" smtClean="0">
                <a:ln w="11430"/>
                <a:solidFill>
                  <a:srgbClr val="FFC1C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en-US" sz="70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90" y="3198674"/>
            <a:ext cx="45339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marL="365760" lvl="1" indent="0">
              <a:buNone/>
            </a:pPr>
            <a:r>
              <a:rPr lang="en-US" sz="2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Thus </a:t>
            </a:r>
            <a:r>
              <a:rPr lang="en-US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saith </a:t>
            </a:r>
            <a:r>
              <a:rPr lang="en-US" sz="2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Yahuah, which </a:t>
            </a:r>
            <a:r>
              <a:rPr lang="en-US" sz="28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giveth</a:t>
            </a:r>
            <a:r>
              <a:rPr lang="en-US" sz="28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the 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sun for a 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light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 by day …</a:t>
            </a:r>
            <a:endParaRPr lang="en-US" sz="28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4800" y="549414"/>
            <a:ext cx="4173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The Mazzaroth!</a:t>
            </a:r>
            <a:endParaRPr lang="en-US" sz="4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78232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</a:rPr>
              <a:t>(Ordinances)</a:t>
            </a:r>
          </a:p>
        </p:txBody>
      </p:sp>
    </p:spTree>
    <p:extLst>
      <p:ext uri="{BB962C8B-B14F-4D97-AF65-F5344CB8AC3E}">
        <p14:creationId xmlns:p14="http://schemas.microsoft.com/office/powerpoint/2010/main" val="589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07905" y="1287624"/>
            <a:ext cx="5738326" cy="5365103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sz="3000" cap="none" dirty="0" smtClean="0"/>
              <a:t>What </a:t>
            </a:r>
            <a:r>
              <a:rPr lang="en-CA" sz="3000" b="1" u="sng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TYPE</a:t>
            </a:r>
            <a:r>
              <a:rPr lang="en-CA" sz="3000" cap="none" dirty="0" smtClean="0"/>
              <a:t> of years did </a:t>
            </a:r>
            <a:r>
              <a:rPr lang="en-CA" sz="3000" b="1" u="sng" cap="none" dirty="0" smtClean="0">
                <a:solidFill>
                  <a:srgbClr val="009999"/>
                </a:solidFill>
              </a:rPr>
              <a:t>Adam</a:t>
            </a:r>
            <a:r>
              <a:rPr lang="en-CA" sz="3000" cap="none" dirty="0" smtClean="0"/>
              <a:t> live?</a:t>
            </a:r>
          </a:p>
          <a:p>
            <a:r>
              <a:rPr lang="en-CA" sz="3000" b="1" cap="none" dirty="0" smtClean="0">
                <a:solidFill>
                  <a:srgbClr val="00B050"/>
                </a:solidFill>
              </a:rPr>
              <a:t>Genesis 5:4  </a:t>
            </a:r>
            <a:r>
              <a:rPr lang="en-US" sz="3200" cap="none" dirty="0"/>
              <a:t>A</a:t>
            </a:r>
            <a:r>
              <a:rPr lang="en-US" sz="3200" cap="none" dirty="0" smtClean="0"/>
              <a:t>nd the days</a:t>
            </a:r>
            <a:r>
              <a:rPr lang="en-US" sz="3200" dirty="0" smtClean="0"/>
              <a:t> </a:t>
            </a:r>
            <a:r>
              <a:rPr lang="en-US" sz="3200" cap="none" dirty="0" smtClean="0"/>
              <a:t>of </a:t>
            </a:r>
            <a:r>
              <a:rPr lang="en-US" sz="3200" cap="none" dirty="0"/>
              <a:t>A</a:t>
            </a:r>
            <a:r>
              <a:rPr lang="en-US" sz="3200" cap="none" dirty="0" smtClean="0"/>
              <a:t>dam</a:t>
            </a:r>
            <a:r>
              <a:rPr lang="en-US" sz="3200" dirty="0"/>
              <a:t> </a:t>
            </a:r>
            <a:r>
              <a:rPr lang="en-US" sz="3200" cap="none" dirty="0" smtClean="0"/>
              <a:t>after</a:t>
            </a:r>
            <a:r>
              <a:rPr lang="en-US" sz="3200" dirty="0"/>
              <a:t> </a:t>
            </a:r>
            <a:r>
              <a:rPr lang="en-US" sz="3200" cap="none" dirty="0" smtClean="0"/>
              <a:t>he had begotten</a:t>
            </a:r>
            <a:r>
              <a:rPr lang="en-US" sz="3200" dirty="0"/>
              <a:t> </a:t>
            </a:r>
            <a:r>
              <a:rPr lang="en-US" sz="3200" cap="none" dirty="0" smtClean="0"/>
              <a:t>Seth</a:t>
            </a:r>
            <a:r>
              <a:rPr lang="en-US" sz="3200" dirty="0"/>
              <a:t> </a:t>
            </a:r>
            <a:r>
              <a:rPr lang="en-US" sz="3200" cap="none" dirty="0" smtClean="0"/>
              <a:t>were eight</a:t>
            </a:r>
            <a:r>
              <a:rPr lang="en-US" sz="3200" dirty="0"/>
              <a:t> </a:t>
            </a:r>
            <a:r>
              <a:rPr lang="en-US" sz="3200" cap="none" dirty="0" smtClean="0"/>
              <a:t>hundred</a:t>
            </a:r>
            <a:r>
              <a:rPr lang="en-US" sz="3200" dirty="0"/>
              <a:t> </a:t>
            </a:r>
            <a:r>
              <a:rPr lang="en-US" sz="3200" dirty="0" smtClean="0"/>
              <a:t>    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US" sz="3200" dirty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:</a:t>
            </a:r>
            <a:r>
              <a:rPr lang="en-US" sz="3200" dirty="0"/>
              <a:t> </a:t>
            </a:r>
            <a:r>
              <a:rPr lang="en-US" sz="3200" b="1" baseline="30000" dirty="0">
                <a:ln>
                  <a:solidFill>
                    <a:srgbClr val="0070C0"/>
                  </a:solidFill>
                </a:ln>
                <a:hlinkClick r:id="rId2"/>
              </a:rPr>
              <a:t>H8141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cap="none" dirty="0" smtClean="0"/>
              <a:t>and he begat</a:t>
            </a:r>
            <a:r>
              <a:rPr lang="en-US" sz="3200" dirty="0"/>
              <a:t> </a:t>
            </a:r>
            <a:r>
              <a:rPr lang="en-US" sz="3200" cap="none" dirty="0" smtClean="0"/>
              <a:t>sons</a:t>
            </a:r>
            <a:r>
              <a:rPr lang="en-US" sz="3200" dirty="0"/>
              <a:t> </a:t>
            </a:r>
            <a:r>
              <a:rPr lang="en-US" sz="3200" cap="none" dirty="0" smtClean="0"/>
              <a:t>and daughters:</a:t>
            </a:r>
            <a:r>
              <a:rPr lang="en-US" sz="3200" dirty="0"/>
              <a:t> </a:t>
            </a:r>
            <a:endParaRPr lang="en-CA" sz="3000" b="1" cap="non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363479" y="2649189"/>
            <a:ext cx="4578841" cy="2240580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r>
              <a:rPr lang="en-CA" sz="2800" cap="none" dirty="0"/>
              <a:t>T</a:t>
            </a:r>
            <a:r>
              <a:rPr lang="en-CA" sz="2800" cap="none" dirty="0" smtClean="0"/>
              <a:t>he Moon:  Apparently by Scriptural documentation, </a:t>
            </a:r>
            <a:br>
              <a:rPr lang="en-CA" sz="2800" cap="none" dirty="0" smtClean="0"/>
            </a:br>
            <a:r>
              <a:rPr lang="en-CA" sz="2800" cap="none" dirty="0" smtClean="0"/>
              <a:t>Adam did not live out any </a:t>
            </a:r>
            <a:br>
              <a:rPr lang="en-CA" sz="2800" cap="none" dirty="0" smtClean="0"/>
            </a:br>
            <a:r>
              <a:rPr lang="en-CA" sz="2800" cap="none" dirty="0" smtClean="0"/>
              <a:t>lunar based years!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7718" y="345236"/>
            <a:ext cx="11756563" cy="793100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The </a:t>
            </a:r>
            <a:r>
              <a:rPr lang="en-CA" sz="3200" i="1" dirty="0">
                <a:ln w="19050">
                  <a:solidFill>
                    <a:srgbClr val="663300"/>
                  </a:solidFill>
                </a:ln>
                <a:gradFill>
                  <a:gsLst>
                    <a:gs pos="49000">
                      <a:srgbClr val="FFFF00"/>
                    </a:gs>
                    <a:gs pos="83000">
                      <a:srgbClr val="00B0F0">
                        <a:lumMod val="68000"/>
                        <a:lumOff val="32000"/>
                      </a:srgbClr>
                    </a:gs>
                    <a:gs pos="18000">
                      <a:schemeClr val="accent2">
                        <a:lumMod val="78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rPr>
              <a:t>Mazzaroth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r>
              <a:rPr lang="en-CA" sz="3200" dirty="0" smtClean="0">
                <a:solidFill>
                  <a:schemeClr val="tx1"/>
                </a:solidFill>
              </a:rPr>
              <a:t> &amp; the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</a:rPr>
              <a:t>Moon</a:t>
            </a:r>
            <a:r>
              <a:rPr lang="en-CA" sz="3200" dirty="0" smtClean="0">
                <a:solidFill>
                  <a:schemeClr val="tx1"/>
                </a:solidFill>
              </a:rPr>
              <a:t> - </a:t>
            </a:r>
            <a:r>
              <a:rPr lang="en-CA" sz="3200" dirty="0" smtClean="0">
                <a:solidFill>
                  <a:srgbClr val="00FFFF"/>
                </a:solidFill>
              </a:rPr>
              <a:t>a </a:t>
            </a:r>
            <a:r>
              <a:rPr lang="en-CA" sz="3200" dirty="0" smtClean="0">
                <a:ln w="38100">
                  <a:solidFill>
                    <a:srgbClr val="6633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SPIRITUAL Light </a:t>
            </a:r>
            <a:r>
              <a:rPr lang="en-CA" sz="3200" dirty="0" smtClean="0">
                <a:solidFill>
                  <a:srgbClr val="00FFFF"/>
                </a:solidFill>
              </a:rPr>
              <a:t>presence</a:t>
            </a:r>
            <a:r>
              <a:rPr lang="en-CA" sz="3200" dirty="0">
                <a:solidFill>
                  <a:srgbClr val="00FFFF"/>
                </a:solidFill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3076985" y="4432569"/>
            <a:ext cx="2784919" cy="914400"/>
          </a:xfrm>
          <a:prstGeom prst="ellipse">
            <a:avLst/>
          </a:prstGeom>
          <a:noFill/>
          <a:ln w="76200">
            <a:solidFill>
              <a:srgbClr val="9966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8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07905" y="1744824"/>
            <a:ext cx="5738326" cy="4907903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 lnSpcReduction="10000"/>
            <a:sp3d extrusionH="57150">
              <a:bevelT h="25400" prst="softRound"/>
            </a:sp3d>
          </a:bodyPr>
          <a:lstStyle/>
          <a:p>
            <a:r>
              <a:rPr lang="en-CA" sz="3000" b="1" cap="none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CA" sz="3000" b="1" cap="none" dirty="0" err="1" smtClean="0">
                <a:solidFill>
                  <a:schemeClr val="accent6">
                    <a:lumMod val="75000"/>
                  </a:schemeClr>
                </a:solidFill>
              </a:rPr>
              <a:t>Mazzaroth</a:t>
            </a:r>
            <a:r>
              <a:rPr lang="en-CA" sz="3000" b="1" cap="none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r>
              <a:rPr lang="en-CA" sz="3000" cap="none" dirty="0" smtClean="0"/>
              <a:t>Adam lived his years according to the H8141 </a:t>
            </a:r>
            <a:r>
              <a:rPr lang="en-CA" sz="3000" cap="none" dirty="0" smtClean="0">
                <a:solidFill>
                  <a:srgbClr val="7764EA"/>
                </a:solidFill>
              </a:rPr>
              <a:t>Shaneh</a:t>
            </a:r>
            <a:r>
              <a:rPr lang="en-CA" sz="3000" cap="none" dirty="0" smtClean="0"/>
              <a:t> year that requires by Hebrew definition, </a:t>
            </a:r>
            <a:r>
              <a:rPr lang="en-CA" sz="3000" b="1" cap="none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9900"/>
                  </a:glow>
                </a:effectLst>
              </a:rPr>
              <a:t>an even number of months that are divided equally!  Adam did not know of a remainder month left over !</a:t>
            </a:r>
          </a:p>
          <a:p>
            <a:r>
              <a:rPr lang="en-CA" sz="3000" b="1" cap="none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Yes that means no 13</a:t>
            </a:r>
            <a:r>
              <a:rPr lang="en-CA" sz="3000" b="1" cap="none" baseline="30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th</a:t>
            </a:r>
            <a:r>
              <a:rPr lang="en-CA" sz="3000" b="1" cap="none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 month lunar </a:t>
            </a:r>
            <a:r>
              <a:rPr lang="en-CA" sz="3000" b="1" cap="none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effectLst>
                  <a:glow rad="127000">
                    <a:srgbClr val="FFFF00"/>
                  </a:glow>
                </a:effectLst>
              </a:rPr>
              <a:t>YEARS</a:t>
            </a:r>
            <a:r>
              <a:rPr lang="en-CA" sz="3000" b="1" cap="none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 in Adam’s life!  </a:t>
            </a:r>
            <a:r>
              <a:rPr lang="en-CA" sz="3000" b="1" cap="none" dirty="0" smtClean="0">
                <a:ln>
                  <a:solidFill>
                    <a:schemeClr val="tx1"/>
                  </a:solidFill>
                </a:ln>
                <a:solidFill>
                  <a:srgbClr val="9966FF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PERIOD! 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363478" y="1744824"/>
            <a:ext cx="5446413" cy="4907903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cap="none" dirty="0" smtClean="0">
                <a:noFill/>
              </a:rPr>
              <a:t>.</a:t>
            </a:r>
            <a:endParaRPr lang="en-CA" sz="2800" cap="none" dirty="0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7718" y="345236"/>
            <a:ext cx="11756563" cy="793100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The </a:t>
            </a:r>
            <a:r>
              <a:rPr lang="en-CA" sz="3200" i="1" dirty="0">
                <a:ln w="19050">
                  <a:solidFill>
                    <a:srgbClr val="663300"/>
                  </a:solidFill>
                </a:ln>
                <a:gradFill>
                  <a:gsLst>
                    <a:gs pos="49000">
                      <a:srgbClr val="FFFF00"/>
                    </a:gs>
                    <a:gs pos="83000">
                      <a:srgbClr val="00B0F0">
                        <a:lumMod val="68000"/>
                        <a:lumOff val="32000"/>
                      </a:srgbClr>
                    </a:gs>
                    <a:gs pos="18000">
                      <a:schemeClr val="accent2">
                        <a:lumMod val="78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rPr>
              <a:t>Mazzaroth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r>
              <a:rPr lang="en-CA" sz="3200" dirty="0" smtClean="0">
                <a:solidFill>
                  <a:schemeClr val="tx1"/>
                </a:solidFill>
              </a:rPr>
              <a:t> &amp; the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</a:rPr>
              <a:t>Moon</a:t>
            </a:r>
            <a:r>
              <a:rPr lang="en-CA" sz="3200" dirty="0" smtClean="0">
                <a:solidFill>
                  <a:schemeClr val="tx1"/>
                </a:solidFill>
              </a:rPr>
              <a:t> - </a:t>
            </a:r>
            <a:r>
              <a:rPr lang="en-CA" sz="3200" dirty="0" smtClean="0">
                <a:solidFill>
                  <a:srgbClr val="00FFFF"/>
                </a:solidFill>
              </a:rPr>
              <a:t>a </a:t>
            </a:r>
            <a:r>
              <a:rPr lang="en-CA" sz="3200" dirty="0" smtClean="0">
                <a:ln w="38100">
                  <a:solidFill>
                    <a:srgbClr val="6633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SPIRITUAL Light </a:t>
            </a:r>
            <a:r>
              <a:rPr lang="en-CA" sz="3200" dirty="0" smtClean="0">
                <a:solidFill>
                  <a:srgbClr val="00FFFF"/>
                </a:solidFill>
              </a:rPr>
              <a:t>presence</a:t>
            </a:r>
            <a:r>
              <a:rPr lang="en-CA" sz="3200" dirty="0">
                <a:solidFill>
                  <a:srgbClr val="00FFFF"/>
                </a:solidFill>
              </a:rPr>
              <a:t>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554532" y="1486566"/>
            <a:ext cx="5446413" cy="4027744"/>
          </a:xfrm>
          <a:prstGeom prst="wedgeEllipseCallout">
            <a:avLst>
              <a:gd name="adj1" fmla="val -84331"/>
              <a:gd name="adj2" fmla="val 50145"/>
            </a:avLst>
          </a:prstGeom>
          <a:solidFill>
            <a:srgbClr val="CCCC00"/>
          </a:solidFill>
          <a:ln w="762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52F6"/>
                  </a:solidFill>
                </a:ln>
                <a:solidFill>
                  <a:schemeClr val="tx1"/>
                </a:solidFill>
                <a:effectLst>
                  <a:glow rad="127000">
                    <a:srgbClr val="00FFFF"/>
                  </a:glow>
                </a:effectLst>
              </a:rPr>
              <a:t>That means the first 930 YEARS of creation were without a 13</a:t>
            </a:r>
            <a:r>
              <a:rPr lang="en-US" sz="4000" b="1" baseline="30000" dirty="0" smtClean="0">
                <a:ln>
                  <a:solidFill>
                    <a:srgbClr val="0052F6"/>
                  </a:solidFill>
                </a:ln>
                <a:solidFill>
                  <a:schemeClr val="tx1"/>
                </a:solidFill>
                <a:effectLst>
                  <a:glow rad="127000">
                    <a:srgbClr val="00FFFF"/>
                  </a:glow>
                </a:effectLst>
              </a:rPr>
              <a:t>th</a:t>
            </a:r>
            <a:r>
              <a:rPr lang="en-US" sz="4000" b="1" dirty="0" smtClean="0">
                <a:ln>
                  <a:solidFill>
                    <a:srgbClr val="0052F6"/>
                  </a:solidFill>
                </a:ln>
                <a:solidFill>
                  <a:schemeClr val="tx1"/>
                </a:solidFill>
                <a:effectLst>
                  <a:glow rad="127000">
                    <a:srgbClr val="00FFFF"/>
                  </a:glow>
                </a:effectLst>
              </a:rPr>
              <a:t> month! </a:t>
            </a:r>
            <a:r>
              <a:rPr lang="en-US" sz="4000" b="1" dirty="0" smtClean="0">
                <a:ln>
                  <a:solidFill>
                    <a:srgbClr val="0052F6"/>
                  </a:solidFill>
                </a:ln>
                <a:solidFill>
                  <a:schemeClr val="tx1"/>
                </a:solidFill>
                <a:effectLst>
                  <a:glow rad="127000">
                    <a:srgbClr val="00FFFF"/>
                  </a:glow>
                </a:effectLst>
                <a:sym typeface="Wingdings" panose="05000000000000000000" pitchFamily="2" charset="2"/>
              </a:rPr>
              <a:t></a:t>
            </a:r>
            <a:endParaRPr lang="en-CA" sz="4000" b="1" dirty="0">
              <a:ln>
                <a:solidFill>
                  <a:srgbClr val="0052F6"/>
                </a:solidFill>
              </a:ln>
              <a:solidFill>
                <a:schemeClr val="tx1"/>
              </a:solidFill>
              <a:effectLst>
                <a:glow rad="127000">
                  <a:srgbClr val="00FFFF"/>
                </a:glo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63477" y="5602941"/>
            <a:ext cx="5446413" cy="1049786"/>
          </a:xfrm>
          <a:prstGeom prst="roundRect">
            <a:avLst/>
          </a:prstGeom>
          <a:solidFill>
            <a:srgbClr val="663300"/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b="1" dirty="0" smtClean="0">
                <a:ln>
                  <a:solidFill>
                    <a:srgbClr val="FF00FF"/>
                  </a:solidFill>
                </a:ln>
                <a:solidFill>
                  <a:srgbClr val="00FFFF"/>
                </a:solidFill>
                <a:effectLst>
                  <a:glow rad="76200">
                    <a:srgbClr val="FFFF00"/>
                  </a:glow>
                </a:effectLst>
              </a:rPr>
              <a:t>Were there “follow up” Shaneh years?</a:t>
            </a:r>
            <a:endParaRPr lang="en-CA" sz="3600" b="1" dirty="0">
              <a:ln>
                <a:solidFill>
                  <a:srgbClr val="FF00FF"/>
                </a:solidFill>
              </a:ln>
              <a:solidFill>
                <a:srgbClr val="00FFFF"/>
              </a:solidFill>
              <a:effectLst>
                <a:glow rad="762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0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72635" y="2006082"/>
            <a:ext cx="5542830" cy="4646645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sz="2800" cap="none" dirty="0" smtClean="0"/>
              <a:t>Enoch lived 365 - </a:t>
            </a:r>
            <a:r>
              <a:rPr lang="en-CA" sz="2800" cap="none" dirty="0" smtClean="0">
                <a:solidFill>
                  <a:srgbClr val="9966FF"/>
                </a:solidFill>
              </a:rPr>
              <a:t>H8141 Shaneh </a:t>
            </a:r>
            <a:r>
              <a:rPr lang="en-CA" sz="2800" cap="none" dirty="0" smtClean="0"/>
              <a:t>– 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US" sz="2800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  (Gen 5:23).</a:t>
            </a:r>
          </a:p>
          <a:p>
            <a:r>
              <a:rPr lang="en-CA" sz="2800" cap="none" dirty="0" smtClean="0"/>
              <a:t>These years by Hebrew definition, </a:t>
            </a:r>
            <a:r>
              <a:rPr lang="en-CA" sz="2800" cap="none" dirty="0" smtClean="0">
                <a:effectLst>
                  <a:glow rad="127000">
                    <a:srgbClr val="00FF00"/>
                  </a:glow>
                </a:effectLst>
              </a:rPr>
              <a:t>are divisible by another number</a:t>
            </a:r>
            <a:r>
              <a:rPr lang="en-CA" sz="2800" cap="none" dirty="0" smtClean="0"/>
              <a:t> </a:t>
            </a:r>
            <a:r>
              <a:rPr lang="en-CA" sz="2800" b="1" u="sng" cap="none" dirty="0" smtClean="0">
                <a:solidFill>
                  <a:srgbClr val="0052F6"/>
                </a:solidFill>
                <a:latin typeface="Arial Black" panose="020B0A04020102020204" pitchFamily="34" charset="0"/>
              </a:rPr>
              <a:t>WITHOUT A REMAINDER</a:t>
            </a:r>
            <a:r>
              <a:rPr lang="en-CA" sz="2800" b="1" cap="none" dirty="0" smtClean="0">
                <a:solidFill>
                  <a:srgbClr val="0052F6"/>
                </a:solidFill>
                <a:latin typeface="Arial Black" panose="020B0A04020102020204" pitchFamily="34" charset="0"/>
              </a:rPr>
              <a:t>.  </a:t>
            </a:r>
            <a:endParaRPr lang="en-CA" sz="2800" b="1" cap="none" dirty="0">
              <a:solidFill>
                <a:srgbClr val="FF0000"/>
              </a:solidFill>
            </a:endParaRPr>
          </a:p>
          <a:p>
            <a:r>
              <a:rPr lang="en-CA" sz="2800" b="1" cap="none" dirty="0" smtClean="0">
                <a:solidFill>
                  <a:srgbClr val="FF9900"/>
                </a:solidFill>
              </a:rPr>
              <a:t>Enoch walked with </a:t>
            </a:r>
            <a:r>
              <a:rPr lang="en-CA" sz="2800" b="1" cap="none" dirty="0" smtClean="0">
                <a:solidFill>
                  <a:srgbClr val="0052F6"/>
                </a:solidFill>
              </a:rPr>
              <a:t>Yahuah! </a:t>
            </a:r>
            <a:r>
              <a:rPr lang="en-CA" sz="2800" b="1" cap="none" dirty="0">
                <a:solidFill>
                  <a:srgbClr val="0052F6"/>
                </a:solidFill>
              </a:rPr>
              <a:t/>
            </a:r>
            <a:br>
              <a:rPr lang="en-CA" sz="2800" b="1" cap="none" dirty="0">
                <a:solidFill>
                  <a:srgbClr val="0052F6"/>
                </a:solidFill>
              </a:rPr>
            </a:br>
            <a:r>
              <a:rPr lang="en-CA" sz="2800" cap="none" dirty="0" smtClean="0">
                <a:solidFill>
                  <a:srgbClr val="00B050"/>
                </a:solidFill>
              </a:rPr>
              <a:t>(Gen 5:24)</a:t>
            </a:r>
            <a:endParaRPr lang="en-CA" sz="2800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72860" y="2006082"/>
            <a:ext cx="5446413" cy="4646645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en-CA" sz="2800" strike="sngStrike" cap="none" dirty="0" smtClean="0"/>
              <a:t>Moon</a:t>
            </a:r>
            <a:r>
              <a:rPr lang="en-CA" sz="2800" cap="none" dirty="0" smtClean="0"/>
              <a:t> -</a:t>
            </a:r>
            <a:endParaRPr lang="en-CA" sz="28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17707" y="167951"/>
            <a:ext cx="10161037" cy="1754155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The </a:t>
            </a:r>
            <a:r>
              <a:rPr lang="en-CA" sz="3200" i="1" dirty="0">
                <a:ln w="19050">
                  <a:solidFill>
                    <a:srgbClr val="663300"/>
                  </a:solidFill>
                </a:ln>
                <a:gradFill>
                  <a:gsLst>
                    <a:gs pos="49000">
                      <a:srgbClr val="FFFF00"/>
                    </a:gs>
                    <a:gs pos="83000">
                      <a:srgbClr val="00B0F0">
                        <a:lumMod val="68000"/>
                        <a:lumOff val="32000"/>
                      </a:srgbClr>
                    </a:gs>
                    <a:gs pos="18000">
                      <a:schemeClr val="accent2">
                        <a:lumMod val="78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rPr>
              <a:t>Mazzaroth</a:t>
            </a:r>
            <a:r>
              <a:rPr lang="en-CA" sz="3200" dirty="0">
                <a:solidFill>
                  <a:schemeClr val="tx1"/>
                </a:solidFill>
              </a:rPr>
              <a:t> is clearly the outstanding winner in a </a:t>
            </a:r>
            <a:r>
              <a:rPr lang="en-CA" sz="3200" dirty="0">
                <a:solidFill>
                  <a:srgbClr val="00FF00"/>
                </a:solidFill>
              </a:rPr>
              <a:t>physical</a:t>
            </a:r>
            <a:r>
              <a:rPr lang="en-CA" sz="3200" dirty="0">
                <a:solidFill>
                  <a:schemeClr val="tx1"/>
                </a:solidFill>
              </a:rPr>
              <a:t> presence in the </a:t>
            </a:r>
            <a:r>
              <a:rPr lang="en-CA" sz="3200" dirty="0" err="1">
                <a:solidFill>
                  <a:schemeClr val="tx1"/>
                </a:solidFill>
              </a:rPr>
              <a:t>Shamayim</a:t>
            </a:r>
            <a:r>
              <a:rPr lang="en-CA" sz="3200" dirty="0">
                <a:solidFill>
                  <a:schemeClr val="tx1"/>
                </a:solidFill>
              </a:rPr>
              <a:t> (heavens). </a:t>
            </a:r>
          </a:p>
          <a:p>
            <a:pPr algn="ctr"/>
            <a:r>
              <a:rPr lang="en-CA" sz="3200" dirty="0">
                <a:solidFill>
                  <a:srgbClr val="00FFFF"/>
                </a:solidFill>
              </a:rPr>
              <a:t>What about a </a:t>
            </a:r>
            <a:r>
              <a:rPr lang="en-CA" sz="3200" dirty="0" smtClean="0">
                <a:ln w="38100">
                  <a:solidFill>
                    <a:srgbClr val="6633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SPIRITUAL</a:t>
            </a:r>
            <a:r>
              <a:rPr lang="en-CA" sz="3200" dirty="0" smtClean="0">
                <a:solidFill>
                  <a:srgbClr val="00FFFF"/>
                </a:solidFill>
              </a:rPr>
              <a:t> </a:t>
            </a:r>
            <a:r>
              <a:rPr lang="en-CA" sz="3200" dirty="0">
                <a:solidFill>
                  <a:srgbClr val="00FFFF"/>
                </a:solidFill>
              </a:rPr>
              <a:t>presence?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382139" y="2236852"/>
            <a:ext cx="5337134" cy="4185103"/>
          </a:xfrm>
          <a:prstGeom prst="wedgeEllipseCallout">
            <a:avLst>
              <a:gd name="adj1" fmla="val -76458"/>
              <a:gd name="adj2" fmla="val 28027"/>
            </a:avLst>
          </a:prstGeom>
          <a:solidFill>
            <a:srgbClr val="CCCC00"/>
          </a:solidFill>
          <a:ln w="762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dirty="0" smtClean="0">
                <a:solidFill>
                  <a:schemeClr val="tx1"/>
                </a:solidFill>
              </a:rPr>
              <a:t>Enoch lived out 365 years without a 13</a:t>
            </a:r>
            <a:r>
              <a:rPr lang="en-CA" sz="3600" baseline="30000" dirty="0" smtClean="0">
                <a:solidFill>
                  <a:schemeClr val="tx1"/>
                </a:solidFill>
              </a:rPr>
              <a:t>th</a:t>
            </a:r>
            <a:r>
              <a:rPr lang="en-CA" sz="3600" dirty="0" smtClean="0">
                <a:solidFill>
                  <a:schemeClr val="tx1"/>
                </a:solidFill>
              </a:rPr>
              <a:t> month from the lunar calendar, ever happening once in his life!</a:t>
            </a:r>
            <a:endParaRPr lang="en-C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07905" y="1287624"/>
            <a:ext cx="5738326" cy="5365103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 lnSpcReduction="10000"/>
            <a:sp3d extrusionH="57150">
              <a:bevelT h="25400" prst="softRound"/>
            </a:sp3d>
          </a:bodyPr>
          <a:lstStyle/>
          <a:p>
            <a:r>
              <a:rPr lang="en-CA" sz="3000" cap="none" dirty="0"/>
              <a:t>The </a:t>
            </a:r>
            <a:r>
              <a:rPr lang="en-CA" sz="3000" b="1" cap="none" dirty="0">
                <a:effectLst>
                  <a:glow rad="127000">
                    <a:srgbClr val="FFFF00"/>
                  </a:glow>
                </a:effectLst>
              </a:rPr>
              <a:t>M</a:t>
            </a:r>
            <a:r>
              <a:rPr lang="en-CA" sz="3000" cap="none" dirty="0"/>
              <a:t>azzaroth based </a:t>
            </a:r>
            <a:r>
              <a:rPr lang="en-CA" sz="3000" b="1" cap="none" dirty="0"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CA" sz="3000" cap="none" dirty="0"/>
              <a:t>ovenant </a:t>
            </a:r>
            <a:r>
              <a:rPr lang="en-CA" sz="3000" b="1" cap="none" dirty="0">
                <a:effectLst>
                  <a:glow rad="127000">
                    <a:srgbClr val="FFFF00"/>
                  </a:glow>
                </a:effectLst>
              </a:rPr>
              <a:t>C</a:t>
            </a:r>
            <a:r>
              <a:rPr lang="en-CA" sz="3000" cap="none" dirty="0"/>
              <a:t>alendar was identified in </a:t>
            </a:r>
            <a:r>
              <a:rPr lang="en-CA" sz="3000" b="1" cap="none" dirty="0" smtClean="0">
                <a:solidFill>
                  <a:srgbClr val="9966FF"/>
                </a:solidFill>
              </a:rPr>
              <a:t>Gen </a:t>
            </a:r>
            <a:r>
              <a:rPr lang="en-CA" sz="3000" b="1" cap="none" dirty="0">
                <a:solidFill>
                  <a:srgbClr val="9966FF"/>
                </a:solidFill>
              </a:rPr>
              <a:t>7:11 </a:t>
            </a:r>
            <a:r>
              <a:rPr lang="en-CA" sz="3000" cap="none" dirty="0"/>
              <a:t>as the type of 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CA" sz="3000" cap="none" dirty="0" smtClean="0"/>
              <a:t> </a:t>
            </a:r>
            <a:r>
              <a:rPr lang="en-CA" sz="3000" cap="none" dirty="0"/>
              <a:t>that Noah obtained 600 years of </a:t>
            </a:r>
            <a:r>
              <a:rPr lang="en-CA" sz="3000" b="1" u="sng" cap="none" dirty="0">
                <a:solidFill>
                  <a:srgbClr val="663300"/>
                </a:solidFill>
              </a:rPr>
              <a:t>life</a:t>
            </a:r>
            <a:r>
              <a:rPr lang="en-CA" sz="3000" b="1" cap="none" dirty="0" smtClean="0">
                <a:solidFill>
                  <a:srgbClr val="663300"/>
                </a:solidFill>
              </a:rPr>
              <a:t>.</a:t>
            </a:r>
            <a:r>
              <a:rPr lang="en-CA" sz="3000" cap="none" dirty="0">
                <a:solidFill>
                  <a:srgbClr val="00B050"/>
                </a:solidFill>
              </a:rPr>
              <a:t> </a:t>
            </a:r>
            <a:r>
              <a:rPr lang="en-CA" sz="3000" cap="none" dirty="0" smtClean="0">
                <a:solidFill>
                  <a:srgbClr val="00B050"/>
                </a:solidFill>
              </a:rPr>
              <a:t/>
            </a:r>
            <a:br>
              <a:rPr lang="en-CA" sz="3000" cap="none" dirty="0" smtClean="0">
                <a:solidFill>
                  <a:srgbClr val="00B050"/>
                </a:solidFill>
              </a:rPr>
            </a:br>
            <a:r>
              <a:rPr lang="en-CA" sz="3000" b="1" cap="none" dirty="0" smtClean="0">
                <a:solidFill>
                  <a:srgbClr val="00B050"/>
                </a:solidFill>
              </a:rPr>
              <a:t>Gen </a:t>
            </a:r>
            <a:r>
              <a:rPr lang="en-CA" sz="3000" b="1" cap="none" dirty="0">
                <a:solidFill>
                  <a:srgbClr val="00B050"/>
                </a:solidFill>
              </a:rPr>
              <a:t>8:13 </a:t>
            </a:r>
            <a:r>
              <a:rPr lang="en-CA" sz="3000" cap="none" dirty="0"/>
              <a:t>– H8141 – 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Shaneh!</a:t>
            </a:r>
            <a:r>
              <a:rPr lang="en-CA" sz="3000" b="1" cap="none" dirty="0" smtClean="0">
                <a:solidFill>
                  <a:srgbClr val="663300"/>
                </a:solidFill>
              </a:rPr>
              <a:t> </a:t>
            </a:r>
            <a:r>
              <a:rPr lang="en-CA" sz="3000" b="1" cap="none" dirty="0" smtClean="0">
                <a:ln>
                  <a:solidFill>
                    <a:srgbClr val="663300"/>
                  </a:solidFill>
                </a:ln>
                <a:solidFill>
                  <a:srgbClr val="9999FF"/>
                </a:solidFill>
              </a:rPr>
              <a:t>Noah was a </a:t>
            </a:r>
            <a:r>
              <a:rPr lang="en-CA" sz="3000" b="1" cap="none" dirty="0" err="1" smtClean="0">
                <a:ln>
                  <a:solidFill>
                    <a:srgbClr val="663300"/>
                  </a:solidFill>
                </a:ln>
                <a:solidFill>
                  <a:srgbClr val="00FFFF"/>
                </a:solidFill>
              </a:rPr>
              <a:t>MelchiTzedek</a:t>
            </a:r>
            <a:r>
              <a:rPr lang="en-CA" sz="3000" b="1" cap="none" dirty="0" smtClean="0">
                <a:ln>
                  <a:solidFill>
                    <a:srgbClr val="663300"/>
                  </a:solidFill>
                </a:ln>
                <a:solidFill>
                  <a:srgbClr val="9999FF"/>
                </a:solidFill>
              </a:rPr>
              <a:t> Priest!</a:t>
            </a:r>
            <a:r>
              <a:rPr lang="en-CA" sz="3000" b="1" u="sng" cap="none" dirty="0" smtClean="0">
                <a:ln>
                  <a:solidFill>
                    <a:srgbClr val="663300"/>
                  </a:solidFill>
                </a:ln>
                <a:solidFill>
                  <a:srgbClr val="9999FF"/>
                </a:solidFill>
              </a:rPr>
              <a:t> </a:t>
            </a:r>
            <a:endParaRPr lang="en-CA" sz="3000" b="1" u="sng" dirty="0">
              <a:ln>
                <a:solidFill>
                  <a:srgbClr val="663300"/>
                </a:solidFill>
              </a:ln>
              <a:solidFill>
                <a:srgbClr val="9999FF"/>
              </a:solidFill>
            </a:endParaRPr>
          </a:p>
          <a:p>
            <a:r>
              <a:rPr lang="en-CA" sz="3000" cap="none" dirty="0" smtClean="0"/>
              <a:t> Noah’s documentation of the flood account </a:t>
            </a:r>
            <a:r>
              <a:rPr lang="en-CA" sz="3000" b="1" cap="none" dirty="0" smtClean="0">
                <a:effectLst>
                  <a:glow rad="127000">
                    <a:srgbClr val="FFFF00"/>
                  </a:glow>
                </a:effectLst>
              </a:rPr>
              <a:t>solidly reflects the M/C.C. 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CA" sz="3000" cap="none" dirty="0" smtClean="0"/>
              <a:t> through accurate accounting of a timeline during the flood!  </a:t>
            </a:r>
            <a:endParaRPr lang="en-CA" sz="3000" b="1" cap="non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363478" y="1287624"/>
            <a:ext cx="5446413" cy="5365103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800" cap="none" dirty="0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7718" y="345236"/>
            <a:ext cx="11756563" cy="793100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The </a:t>
            </a:r>
            <a:r>
              <a:rPr lang="en-CA" sz="3200" i="1" dirty="0">
                <a:ln w="19050">
                  <a:solidFill>
                    <a:srgbClr val="663300"/>
                  </a:solidFill>
                </a:ln>
                <a:gradFill>
                  <a:gsLst>
                    <a:gs pos="49000">
                      <a:srgbClr val="FFFF00"/>
                    </a:gs>
                    <a:gs pos="83000">
                      <a:srgbClr val="00B0F0">
                        <a:lumMod val="68000"/>
                        <a:lumOff val="32000"/>
                      </a:srgbClr>
                    </a:gs>
                    <a:gs pos="18000">
                      <a:schemeClr val="accent2">
                        <a:lumMod val="78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rPr>
              <a:t>Mazzaroth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r>
              <a:rPr lang="en-CA" sz="3200" dirty="0" smtClean="0">
                <a:solidFill>
                  <a:schemeClr val="tx1"/>
                </a:solidFill>
              </a:rPr>
              <a:t> &amp; the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</a:rPr>
              <a:t>Moon</a:t>
            </a:r>
            <a:r>
              <a:rPr lang="en-CA" sz="3200" dirty="0" smtClean="0">
                <a:solidFill>
                  <a:schemeClr val="tx1"/>
                </a:solidFill>
              </a:rPr>
              <a:t> - </a:t>
            </a:r>
            <a:r>
              <a:rPr lang="en-CA" sz="3200" dirty="0" smtClean="0">
                <a:solidFill>
                  <a:srgbClr val="00FFFF"/>
                </a:solidFill>
              </a:rPr>
              <a:t>a </a:t>
            </a:r>
            <a:r>
              <a:rPr lang="en-CA" sz="3200" dirty="0" smtClean="0">
                <a:ln w="38100">
                  <a:solidFill>
                    <a:srgbClr val="6633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SPIRITUAL Light </a:t>
            </a:r>
            <a:r>
              <a:rPr lang="en-CA" sz="3200" dirty="0" smtClean="0">
                <a:solidFill>
                  <a:srgbClr val="00FFFF"/>
                </a:solidFill>
              </a:rPr>
              <a:t>presence</a:t>
            </a:r>
            <a:r>
              <a:rPr lang="en-CA" sz="3200" dirty="0">
                <a:solidFill>
                  <a:srgbClr val="00FFFF"/>
                </a:solidFill>
              </a:rPr>
              <a:t>?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889553" y="1579980"/>
            <a:ext cx="4920338" cy="5085184"/>
          </a:xfrm>
          <a:prstGeom prst="wedgeEllipseCallout">
            <a:avLst>
              <a:gd name="adj1" fmla="val -67651"/>
              <a:gd name="adj2" fmla="val 13353"/>
            </a:avLst>
          </a:prstGeom>
          <a:solidFill>
            <a:srgbClr val="663300">
              <a:alpha val="54000"/>
            </a:srgb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dirty="0" smtClean="0">
                <a:solidFill>
                  <a:srgbClr val="00FFFF"/>
                </a:solidFill>
              </a:rPr>
              <a:t>The accounting recorded in the flood event makes any lunar calendar affiliation an absolute impossibility.</a:t>
            </a:r>
            <a:endParaRPr lang="en-CA" sz="3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99"/>
            </a:gs>
            <a:gs pos="74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49" y="387753"/>
            <a:ext cx="9985278" cy="5779368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What changes </a:t>
            </a:r>
            <a:br>
              <a:rPr lang="en-CA" sz="4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4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(in terms of ‘types of years’) </a:t>
            </a:r>
            <a:br>
              <a:rPr lang="en-CA" sz="4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4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did the flood bring forth?</a:t>
            </a:r>
          </a:p>
          <a:p>
            <a:pPr algn="ctr"/>
            <a:endParaRPr lang="en-CA" sz="440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en-CA" sz="4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Does Scripture account </a:t>
            </a:r>
            <a:r>
              <a:rPr lang="en-CA" sz="4400" b="1" dirty="0" err="1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</a:rPr>
              <a:t>Yahuah’s</a:t>
            </a:r>
            <a:r>
              <a:rPr lang="en-CA" sz="4400" b="1" dirty="0" smtClean="0">
                <a:solidFill>
                  <a:schemeClr val="tx1"/>
                </a:solidFill>
              </a:rPr>
              <a:t> </a:t>
            </a:r>
            <a:r>
              <a:rPr lang="en-CA" sz="4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chosen leaders – including </a:t>
            </a:r>
            <a:r>
              <a:rPr lang="en-CA" sz="4400" b="1" dirty="0" err="1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MelchiTzedek</a:t>
            </a:r>
            <a:r>
              <a:rPr lang="en-CA" sz="4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priests – as living under a lunar based calendar – AFTER THE FLOOD? </a:t>
            </a:r>
            <a:endParaRPr lang="en-CA" sz="4400" b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99"/>
            </a:gs>
            <a:gs pos="74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69011" y="2527541"/>
            <a:ext cx="0" cy="32435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804198" y="5577874"/>
            <a:ext cx="2875" cy="2070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8139325" y="4061877"/>
            <a:ext cx="1437" cy="1664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931866" y="2586281"/>
            <a:ext cx="0" cy="32435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414520" y="5562716"/>
            <a:ext cx="2875" cy="2070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848399" y="4074314"/>
            <a:ext cx="1437" cy="1664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462621" y="5584451"/>
            <a:ext cx="2875" cy="2070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691870" y="2553418"/>
            <a:ext cx="0" cy="32435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182136" y="4079121"/>
            <a:ext cx="1437" cy="1664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85652" y="2553418"/>
            <a:ext cx="0" cy="32435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72012" y="5564037"/>
            <a:ext cx="2875" cy="2070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51937" y="2553419"/>
            <a:ext cx="0" cy="32435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071385" y="2604387"/>
            <a:ext cx="2748" cy="3192563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506212" y="4088335"/>
            <a:ext cx="1437" cy="1664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269955" y="5562716"/>
            <a:ext cx="7695" cy="2083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009180" y="4097549"/>
            <a:ext cx="1437" cy="1664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383771" y="2527540"/>
            <a:ext cx="0" cy="32435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44312" y="5564038"/>
            <a:ext cx="2875" cy="2070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547193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724" y="145830"/>
            <a:ext cx="11740551" cy="915220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dirty="0" smtClean="0">
                <a:solidFill>
                  <a:prstClr val="black"/>
                </a:solidFill>
              </a:rPr>
              <a:t>Let’s begin a chart of the lives of the patriarchs!</a:t>
            </a:r>
            <a:endParaRPr lang="en-CA" sz="4400" dirty="0">
              <a:solidFill>
                <a:srgbClr val="00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3746" y="5778278"/>
            <a:ext cx="9286829" cy="1867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011" y="1181819"/>
            <a:ext cx="888521" cy="1371600"/>
          </a:xfrm>
          <a:prstGeom prst="rect">
            <a:avLst/>
          </a:prstGeom>
          <a:solidFill>
            <a:srgbClr val="0066FF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Adam 930 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5:5</a:t>
            </a:r>
            <a:endParaRPr lang="en-CA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94105" y="4080297"/>
            <a:ext cx="1437" cy="1664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1026" y="2708697"/>
            <a:ext cx="856891" cy="1371600"/>
          </a:xfrm>
          <a:prstGeom prst="rect">
            <a:avLst/>
          </a:prstGeom>
          <a:solidFill>
            <a:srgbClr val="0066FF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Seth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912 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5:8 </a:t>
            </a:r>
            <a:endParaRPr lang="en-CA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38999" y="5555412"/>
            <a:ext cx="2875" cy="2070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3367" y="4252823"/>
            <a:ext cx="888521" cy="1371600"/>
          </a:xfrm>
          <a:prstGeom prst="rect">
            <a:avLst/>
          </a:prstGeom>
          <a:solidFill>
            <a:srgbClr val="0066FF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Enosh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905 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5:11</a:t>
            </a:r>
            <a:endParaRPr lang="en-CA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282460" y="2501661"/>
            <a:ext cx="0" cy="32435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20001" y="1181819"/>
            <a:ext cx="888521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Cainan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910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5:14</a:t>
            </a:r>
            <a:endParaRPr lang="en-CA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1562824" y="4080297"/>
            <a:ext cx="1437" cy="16648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73138" y="2708359"/>
            <a:ext cx="1197631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Mahalal’el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895 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</a:p>
          <a:p>
            <a:pPr algn="ctr"/>
            <a:r>
              <a:rPr lang="en-CA" dirty="0" smtClean="0">
                <a:solidFill>
                  <a:prstClr val="white"/>
                </a:solidFill>
              </a:rPr>
              <a:t>Gen 5:17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3725" y="4200190"/>
            <a:ext cx="865518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Yered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962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5:20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72953" y="1181819"/>
            <a:ext cx="865518" cy="1371600"/>
          </a:xfrm>
          <a:prstGeom prst="rect">
            <a:avLst/>
          </a:prstGeom>
          <a:solidFill>
            <a:srgbClr val="9966FF"/>
          </a:solidFill>
          <a:ln w="38100">
            <a:solidFill>
              <a:srgbClr val="0052F6"/>
            </a:solidFill>
          </a:ln>
          <a:effectLst>
            <a:glow rad="1016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Hanok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365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5:24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49874" y="2707521"/>
            <a:ext cx="1309471" cy="1371600"/>
          </a:xfrm>
          <a:prstGeom prst="rect">
            <a:avLst/>
          </a:prstGeom>
          <a:solidFill>
            <a:srgbClr val="009999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Methushelah</a:t>
            </a:r>
            <a:endParaRPr lang="en-CA" dirty="0" smtClean="0">
              <a:solidFill>
                <a:prstClr val="white"/>
              </a:solidFill>
            </a:endParaRPr>
          </a:p>
          <a:p>
            <a:pPr algn="ctr"/>
            <a:r>
              <a:rPr lang="en-CA" dirty="0" smtClean="0">
                <a:solidFill>
                  <a:prstClr val="white"/>
                </a:solidFill>
              </a:rPr>
              <a:t>969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5:27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12940" y="4206977"/>
            <a:ext cx="865518" cy="1371600"/>
          </a:xfrm>
          <a:prstGeom prst="rect">
            <a:avLst/>
          </a:prstGeom>
          <a:solidFill>
            <a:srgbClr val="009999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Lemek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777 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5:31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4031" y="1206521"/>
            <a:ext cx="865518" cy="1371600"/>
          </a:xfrm>
          <a:prstGeom prst="rect">
            <a:avLst/>
          </a:prstGeom>
          <a:solidFill>
            <a:srgbClr val="009999"/>
          </a:solidFill>
          <a:ln w="5715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Noah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950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9:29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35812" y="1215543"/>
            <a:ext cx="865518" cy="1371600"/>
          </a:xfrm>
          <a:prstGeom prst="rect">
            <a:avLst/>
          </a:prstGeom>
          <a:solidFill>
            <a:srgbClr val="FFCC00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black"/>
                </a:solidFill>
              </a:rPr>
              <a:t>Shem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600 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Shaneh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Gen 11:11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40985" y="2707521"/>
            <a:ext cx="1202874" cy="1371600"/>
          </a:xfrm>
          <a:prstGeom prst="rect">
            <a:avLst/>
          </a:prstGeom>
          <a:solidFill>
            <a:srgbClr val="FFCC00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black"/>
                </a:solidFill>
              </a:rPr>
              <a:t>Arpakshad</a:t>
            </a:r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438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Shaneh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Gen11: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12-13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09596" y="4233611"/>
            <a:ext cx="875863" cy="1371600"/>
          </a:xfrm>
          <a:prstGeom prst="rect">
            <a:avLst/>
          </a:prstGeom>
          <a:solidFill>
            <a:srgbClr val="FFCC00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black"/>
                </a:solidFill>
              </a:rPr>
              <a:t>Shelah</a:t>
            </a:r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433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Shaneh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Gen11: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14,15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45741" y="1215543"/>
            <a:ext cx="904231" cy="13716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black"/>
                </a:solidFill>
              </a:rPr>
              <a:t>Eber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464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Shaneh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Gen11: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16,17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62245" y="2710360"/>
            <a:ext cx="904231" cy="13716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black"/>
                </a:solidFill>
              </a:rPr>
              <a:t>Peleg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239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Shaneh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Gen11:18,19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9403" y="4233611"/>
            <a:ext cx="904231" cy="1371600"/>
          </a:xfrm>
          <a:prstGeom prst="rect">
            <a:avLst/>
          </a:prstGeom>
          <a:solidFill>
            <a:srgbClr val="00FFFF"/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black"/>
                </a:solidFill>
              </a:rPr>
              <a:t>Re’u</a:t>
            </a:r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239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Shaneh</a:t>
            </a:r>
            <a:br>
              <a:rPr lang="en-CA" dirty="0" smtClean="0">
                <a:solidFill>
                  <a:prstClr val="black"/>
                </a:solidFill>
              </a:rPr>
            </a:br>
            <a:r>
              <a:rPr lang="en-CA" dirty="0" smtClean="0">
                <a:solidFill>
                  <a:prstClr val="black"/>
                </a:solidFill>
              </a:rPr>
              <a:t>Gen11:20,21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01774" y="1213499"/>
            <a:ext cx="904231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Serug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230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Gen11:22,23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00107" y="2725949"/>
            <a:ext cx="904231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Nahor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148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</a:p>
          <a:p>
            <a:pPr algn="ctr"/>
            <a:r>
              <a:rPr lang="en-CA" dirty="0" smtClean="0">
                <a:solidFill>
                  <a:prstClr val="white"/>
                </a:solidFill>
              </a:rPr>
              <a:t>Gen11:24,25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35034" y="4238399"/>
            <a:ext cx="904231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Terah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205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Gen11:26,32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72021" y="1215543"/>
            <a:ext cx="1189405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Abraham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175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25:7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28490" y="2725949"/>
            <a:ext cx="904231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Yitshaq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180 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35:28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70448" y="4259633"/>
            <a:ext cx="983851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prstClr val="white"/>
                </a:solidFill>
              </a:rPr>
              <a:t>Ya’aqob</a:t>
            </a:r>
            <a:r>
              <a:rPr lang="en-CA" dirty="0" smtClean="0">
                <a:solidFill>
                  <a:prstClr val="white"/>
                </a:solidFill>
              </a:rPr>
              <a:t/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147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Shaneh</a:t>
            </a:r>
            <a:br>
              <a:rPr lang="en-CA" dirty="0" smtClean="0">
                <a:solidFill>
                  <a:prstClr val="white"/>
                </a:solidFill>
              </a:rPr>
            </a:br>
            <a:r>
              <a:rPr lang="en-CA" dirty="0" smtClean="0">
                <a:solidFill>
                  <a:prstClr val="white"/>
                </a:solidFill>
              </a:rPr>
              <a:t>Gen 47:28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71536" y="1173581"/>
            <a:ext cx="2676674" cy="4381831"/>
          </a:xfrm>
          <a:prstGeom prst="rect">
            <a:avLst/>
          </a:prstGeom>
          <a:solidFill>
            <a:srgbClr val="00FF00"/>
          </a:solidFill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prstClr val="black"/>
                </a:solidFill>
              </a:rPr>
              <a:t>This is approximately 2300 SHANEH (years) after creation and still </a:t>
            </a:r>
            <a:r>
              <a:rPr lang="en-CA" sz="3200" b="1" u="sng" dirty="0" smtClean="0">
                <a:solidFill>
                  <a:srgbClr val="FF0000"/>
                </a:solidFill>
              </a:rPr>
              <a:t>NO</a:t>
            </a:r>
            <a:r>
              <a:rPr lang="en-CA" sz="3200" dirty="0" smtClean="0">
                <a:solidFill>
                  <a:prstClr val="black"/>
                </a:solidFill>
              </a:rPr>
              <a:t> sign </a:t>
            </a:r>
            <a:br>
              <a:rPr lang="en-CA" sz="3200" dirty="0" smtClean="0">
                <a:solidFill>
                  <a:prstClr val="black"/>
                </a:solidFill>
              </a:rPr>
            </a:br>
            <a:r>
              <a:rPr lang="en-CA" sz="3200" dirty="0" smtClean="0">
                <a:solidFill>
                  <a:prstClr val="black"/>
                </a:solidFill>
              </a:rPr>
              <a:t>of a lunar based year.  </a:t>
            </a:r>
            <a:endParaRPr lang="en-CA" sz="32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46134" y="6021858"/>
            <a:ext cx="2775723" cy="686154"/>
          </a:xfrm>
          <a:prstGeom prst="roundRect">
            <a:avLst/>
          </a:prstGeom>
          <a:solidFill>
            <a:srgbClr val="0052F6"/>
          </a:solidFill>
          <a:ln w="381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5400" dirty="0" smtClean="0">
                <a:solidFill>
                  <a:prstClr val="white"/>
                </a:solidFill>
              </a:rPr>
              <a:t>FLOOD!</a:t>
            </a:r>
            <a:endParaRPr lang="en-CA" sz="5400" dirty="0">
              <a:solidFill>
                <a:prstClr val="white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16200000">
            <a:off x="3943856" y="5658015"/>
            <a:ext cx="276051" cy="451634"/>
          </a:xfrm>
          <a:prstGeom prst="rightBrace">
            <a:avLst>
              <a:gd name="adj1" fmla="val 26117"/>
              <a:gd name="adj2" fmla="val 50000"/>
            </a:avLst>
          </a:prstGeom>
          <a:solidFill>
            <a:srgbClr val="0052F6"/>
          </a:solidFill>
          <a:ln w="381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57" name="Right Brace 56"/>
          <p:cNvSpPr/>
          <p:nvPr/>
        </p:nvSpPr>
        <p:spPr>
          <a:xfrm rot="5400000">
            <a:off x="6649086" y="3429771"/>
            <a:ext cx="345451" cy="4977526"/>
          </a:xfrm>
          <a:prstGeom prst="rightBrace">
            <a:avLst>
              <a:gd name="adj1" fmla="val 26117"/>
              <a:gd name="adj2" fmla="val 50000"/>
            </a:avLst>
          </a:prstGeom>
          <a:solidFill>
            <a:srgbClr val="FFCC00"/>
          </a:solidFill>
          <a:ln w="381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867119" y="6056514"/>
            <a:ext cx="2775723" cy="6861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5400" dirty="0" smtClean="0">
                <a:ln>
                  <a:solidFill>
                    <a:srgbClr val="0052F6"/>
                  </a:solidFill>
                </a:ln>
                <a:solidFill>
                  <a:srgbClr val="FF00FF"/>
                </a:solidFill>
              </a:rPr>
              <a:t>Shaneh!</a:t>
            </a:r>
            <a:endParaRPr lang="en-CA" sz="5400" dirty="0">
              <a:ln>
                <a:solidFill>
                  <a:srgbClr val="0052F6"/>
                </a:solidFill>
              </a:ln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5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99"/>
            </a:gs>
            <a:gs pos="74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147734" y="1101012"/>
            <a:ext cx="9042919" cy="5645021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2800" b="1" cap="none" dirty="0" smtClean="0">
                <a:solidFill>
                  <a:srgbClr val="993300"/>
                </a:solidFill>
                <a:latin typeface="Arial Black" panose="020B0A04020102020204" pitchFamily="34" charset="0"/>
              </a:rPr>
              <a:t>Shem</a:t>
            </a:r>
            <a:r>
              <a:rPr lang="en-US" sz="2400" b="1" cap="none" dirty="0" smtClean="0">
                <a:solidFill>
                  <a:srgbClr val="00B050"/>
                </a:solidFill>
              </a:rPr>
              <a:t>     -  Genesis 11:10 - 13</a:t>
            </a:r>
            <a:endParaRPr lang="en-US" sz="2400" b="1" cap="non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cap="none" dirty="0"/>
              <a:t>These are the generations </a:t>
            </a:r>
            <a:r>
              <a:rPr lang="en-US" sz="2800" cap="none" dirty="0" smtClean="0"/>
              <a:t>of </a:t>
            </a:r>
            <a:r>
              <a:rPr lang="en-US" sz="2800" cap="none" dirty="0"/>
              <a:t>Shem: </a:t>
            </a:r>
            <a:r>
              <a:rPr lang="en-US" sz="2800" cap="none" dirty="0" smtClean="0"/>
              <a:t>Shem was </a:t>
            </a:r>
            <a:r>
              <a:rPr lang="en-US" sz="2800" cap="none" dirty="0"/>
              <a:t>an hundred </a:t>
            </a:r>
            <a:r>
              <a:rPr lang="en-US" sz="2800" b="1" dirty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US" sz="2800" cap="none" dirty="0" smtClean="0">
                <a:solidFill>
                  <a:srgbClr val="FF0000"/>
                </a:solidFill>
              </a:rPr>
              <a:t> H8141</a:t>
            </a:r>
            <a:r>
              <a:rPr lang="en-US" sz="2800" cap="none" dirty="0" smtClean="0"/>
              <a:t>old</a:t>
            </a:r>
            <a:r>
              <a:rPr lang="en-US" sz="2800" cap="none" dirty="0"/>
              <a:t>, </a:t>
            </a:r>
            <a:r>
              <a:rPr lang="en-US" sz="2800" cap="none" dirty="0" smtClean="0"/>
              <a:t>and </a:t>
            </a:r>
            <a:r>
              <a:rPr lang="en-US" sz="2800" cap="none" dirty="0"/>
              <a:t>begat </a:t>
            </a:r>
            <a:r>
              <a:rPr lang="en-US" sz="2800" cap="none" dirty="0" err="1" smtClean="0"/>
              <a:t>Arphaxad</a:t>
            </a:r>
            <a:r>
              <a:rPr lang="en-US" sz="2800" cap="none" dirty="0" smtClean="0"/>
              <a:t> two 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 {</a:t>
            </a:r>
            <a:r>
              <a:rPr lang="en-US" sz="2800" b="1" dirty="0" err="1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shaneh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en-US" sz="2800" cap="none" dirty="0" smtClean="0">
                <a:solidFill>
                  <a:srgbClr val="FF0000"/>
                </a:solidFill>
              </a:rPr>
              <a:t>H8141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}</a:t>
            </a:r>
            <a:r>
              <a:rPr lang="en-US" sz="2800" cap="none" dirty="0" smtClean="0">
                <a:solidFill>
                  <a:srgbClr val="FF0000"/>
                </a:solidFill>
              </a:rPr>
              <a:t>  </a:t>
            </a:r>
            <a:r>
              <a:rPr lang="en-US" sz="2800" b="1" u="sng" cap="none" dirty="0" smtClean="0">
                <a:solidFill>
                  <a:srgbClr val="9966FF"/>
                </a:solidFill>
              </a:rPr>
              <a:t>AFTER THE FLOOD</a:t>
            </a:r>
            <a:r>
              <a:rPr lang="en-US" sz="2800" b="1" cap="none" dirty="0" smtClean="0">
                <a:solidFill>
                  <a:srgbClr val="9966FF"/>
                </a:solidFill>
              </a:rPr>
              <a:t>.</a:t>
            </a:r>
            <a:r>
              <a:rPr lang="en-US" sz="2800" cap="none" dirty="0" smtClean="0"/>
              <a:t> </a:t>
            </a:r>
          </a:p>
          <a:p>
            <a:pPr marL="0" indent="0">
              <a:buNone/>
            </a:pPr>
            <a:r>
              <a:rPr lang="en-US" sz="2800" cap="none" dirty="0" smtClean="0"/>
              <a:t>And </a:t>
            </a:r>
            <a:r>
              <a:rPr lang="en-US" sz="2800" cap="none" dirty="0"/>
              <a:t>Shem </a:t>
            </a:r>
            <a:r>
              <a:rPr lang="en-US" sz="2800" cap="none" dirty="0" smtClean="0"/>
              <a:t>lived after he </a:t>
            </a:r>
            <a:r>
              <a:rPr lang="en-US" sz="2800" cap="none" dirty="0"/>
              <a:t>begat </a:t>
            </a:r>
            <a:r>
              <a:rPr lang="en-US" sz="2800" cap="none" dirty="0" err="1" smtClean="0"/>
              <a:t>Arphaxad</a:t>
            </a:r>
            <a:r>
              <a:rPr lang="en-US" sz="2800" cap="none" dirty="0" smtClean="0"/>
              <a:t> five hundred 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yearS,</a:t>
            </a:r>
            <a:r>
              <a:rPr lang="en-US" sz="2800" cap="none" dirty="0" smtClean="0">
                <a:solidFill>
                  <a:srgbClr val="FF0000"/>
                </a:solidFill>
              </a:rPr>
              <a:t> </a:t>
            </a:r>
            <a:r>
              <a:rPr lang="en-US" sz="2800" cap="none" dirty="0">
                <a:solidFill>
                  <a:srgbClr val="FF0000"/>
                </a:solidFill>
              </a:rPr>
              <a:t>H8141 </a:t>
            </a:r>
            <a:r>
              <a:rPr lang="en-US" sz="2800" cap="none" dirty="0"/>
              <a:t>and begat </a:t>
            </a:r>
            <a:r>
              <a:rPr lang="en-US" sz="2800" cap="none" dirty="0" smtClean="0"/>
              <a:t>sons and </a:t>
            </a:r>
            <a:r>
              <a:rPr lang="en-US" sz="2800" cap="none" dirty="0"/>
              <a:t>daughters. </a:t>
            </a:r>
            <a:endParaRPr lang="en-US" sz="2800" cap="none" dirty="0" smtClean="0"/>
          </a:p>
          <a:p>
            <a:pPr marL="0" indent="0">
              <a:buNone/>
            </a:pPr>
            <a:r>
              <a:rPr lang="en-US" sz="2800" cap="none" dirty="0" smtClean="0"/>
              <a:t>And </a:t>
            </a:r>
            <a:r>
              <a:rPr lang="en-US" sz="2800" cap="none" dirty="0" err="1"/>
              <a:t>Arphaxad</a:t>
            </a:r>
            <a:r>
              <a:rPr lang="en-US" sz="2800" cap="none" dirty="0"/>
              <a:t> </a:t>
            </a:r>
            <a:r>
              <a:rPr lang="en-US" sz="2800" cap="none" dirty="0" smtClean="0"/>
              <a:t>lived five and </a:t>
            </a:r>
            <a:r>
              <a:rPr lang="en-US" sz="2800" cap="none" dirty="0"/>
              <a:t>thirty 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yearS,</a:t>
            </a:r>
            <a:r>
              <a:rPr lang="en-US" sz="2800" cap="none" dirty="0" smtClean="0">
                <a:solidFill>
                  <a:srgbClr val="FF0000"/>
                </a:solidFill>
              </a:rPr>
              <a:t> </a:t>
            </a:r>
            <a:r>
              <a:rPr lang="en-US" sz="2800" cap="none" dirty="0">
                <a:solidFill>
                  <a:srgbClr val="FF0000"/>
                </a:solidFill>
              </a:rPr>
              <a:t>H8141 </a:t>
            </a:r>
            <a:r>
              <a:rPr lang="en-US" sz="2800" cap="none" dirty="0"/>
              <a:t>and begat </a:t>
            </a:r>
            <a:r>
              <a:rPr lang="en-US" sz="2800" cap="none" dirty="0" smtClean="0"/>
              <a:t>Salah</a:t>
            </a:r>
            <a:r>
              <a:rPr lang="en-US" sz="2800" cap="none" dirty="0"/>
              <a:t>: </a:t>
            </a:r>
            <a:endParaRPr lang="en-US" sz="2800" cap="none" dirty="0" smtClean="0"/>
          </a:p>
          <a:p>
            <a:pPr marL="0" indent="0">
              <a:buNone/>
            </a:pPr>
            <a:r>
              <a:rPr lang="en-US" sz="2800" cap="none" dirty="0" smtClean="0"/>
              <a:t>And </a:t>
            </a:r>
            <a:r>
              <a:rPr lang="en-US" sz="2800" cap="none" dirty="0" err="1"/>
              <a:t>Arphaxad</a:t>
            </a:r>
            <a:r>
              <a:rPr lang="en-US" sz="2800" cap="none" dirty="0"/>
              <a:t> </a:t>
            </a:r>
            <a:r>
              <a:rPr lang="en-US" sz="2800" cap="none" dirty="0" smtClean="0"/>
              <a:t>lived after he </a:t>
            </a:r>
            <a:r>
              <a:rPr lang="en-US" sz="2800" cap="none" dirty="0"/>
              <a:t>begat </a:t>
            </a:r>
            <a:r>
              <a:rPr lang="en-US" sz="2800" cap="none" dirty="0" smtClean="0"/>
              <a:t>Salah </a:t>
            </a:r>
            <a:r>
              <a:rPr lang="en-US" sz="2800" b="1" cap="none" dirty="0" smtClean="0">
                <a:effectLst>
                  <a:glow rad="127000">
                    <a:srgbClr val="00FF00"/>
                  </a:glow>
                </a:effectLst>
              </a:rPr>
              <a:t>four hundred H8141 </a:t>
            </a:r>
            <a:r>
              <a:rPr lang="en-US" sz="2800" cap="none" dirty="0"/>
              <a:t>and </a:t>
            </a:r>
            <a:r>
              <a:rPr lang="en-US" sz="2800" cap="none" dirty="0" smtClean="0"/>
              <a:t>three 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yearS,</a:t>
            </a:r>
            <a:r>
              <a:rPr lang="en-US" sz="2800" cap="none" dirty="0" smtClean="0"/>
              <a:t> </a:t>
            </a:r>
            <a:r>
              <a:rPr lang="en-US" sz="2800" cap="none" dirty="0">
                <a:solidFill>
                  <a:srgbClr val="FF0000"/>
                </a:solidFill>
              </a:rPr>
              <a:t>H8141</a:t>
            </a:r>
            <a:r>
              <a:rPr lang="en-US" sz="2800" cap="none" dirty="0"/>
              <a:t> and begat </a:t>
            </a:r>
            <a:r>
              <a:rPr lang="en-US" sz="2800" cap="none" dirty="0" smtClean="0"/>
              <a:t>sons and </a:t>
            </a:r>
            <a:r>
              <a:rPr lang="en-US" sz="2800" cap="none" dirty="0"/>
              <a:t>daughters. </a:t>
            </a:r>
            <a:endParaRPr lang="en-US" sz="2800" cap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21800" y="180392"/>
            <a:ext cx="7475376" cy="743337"/>
          </a:xfrm>
          <a:prstGeom prst="rect">
            <a:avLst/>
          </a:prstGeom>
          <a:gradFill flip="none" rotWithShape="1">
            <a:gsLst>
              <a:gs pos="4500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Did the flood bring about a yearly change?</a:t>
            </a:r>
            <a:endParaRPr lang="en-CA" sz="3200" dirty="0">
              <a:solidFill>
                <a:srgbClr val="00FFFF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8742784" y="923728"/>
            <a:ext cx="3449216" cy="5823717"/>
          </a:xfrm>
          <a:prstGeom prst="cloudCallout">
            <a:avLst>
              <a:gd name="adj1" fmla="val -134989"/>
              <a:gd name="adj2" fmla="val 11304"/>
            </a:avLst>
          </a:prstGeom>
          <a:noFill/>
          <a:ln w="5715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ln>
                  <a:solidFill>
                    <a:srgbClr val="00FFFF"/>
                  </a:solidFill>
                </a:ln>
                <a:solidFill>
                  <a:srgbClr val="CCCC00"/>
                </a:solidFill>
              </a:rPr>
              <a:t>Why does Scripture not record precious lives by </a:t>
            </a:r>
            <a:r>
              <a:rPr lang="en-CA" sz="2800" b="1" dirty="0" smtClean="0">
                <a:ln>
                  <a:solidFill>
                    <a:srgbClr val="00FFFF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NON EQUALLY DIVISABLE  </a:t>
            </a:r>
            <a:r>
              <a:rPr lang="en-CA" sz="2800" b="1" dirty="0" smtClean="0">
                <a:ln>
                  <a:solidFill>
                    <a:srgbClr val="00FFFF"/>
                  </a:solidFill>
                </a:ln>
                <a:solidFill>
                  <a:srgbClr val="CCCC00"/>
                </a:solidFill>
              </a:rPr>
              <a:t>lunar years?</a:t>
            </a:r>
            <a:endParaRPr lang="en-CA" sz="2800" b="1" dirty="0">
              <a:ln>
                <a:solidFill>
                  <a:srgbClr val="00FFFF"/>
                </a:solidFill>
              </a:ln>
              <a:solidFill>
                <a:srgbClr val="CCCC00"/>
              </a:solidFill>
            </a:endParaRPr>
          </a:p>
        </p:txBody>
      </p:sp>
      <p:pic>
        <p:nvPicPr>
          <p:cNvPr id="12" name="Picture 14" descr="C:\Users\Rae\Desktop\Art on Desktop\white man clip art\3d white people\png\Magnifyinig Glass red p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461" y="4971460"/>
            <a:ext cx="720287" cy="7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797176" y="-260428"/>
            <a:ext cx="2156928" cy="2722880"/>
            <a:chOff x="12705955" y="1647908"/>
            <a:chExt cx="2156928" cy="272288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7235" y="2066957"/>
              <a:ext cx="2039213" cy="18847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Multiply 7"/>
            <p:cNvSpPr/>
            <p:nvPr/>
          </p:nvSpPr>
          <p:spPr>
            <a:xfrm>
              <a:off x="12705955" y="1647908"/>
              <a:ext cx="2156928" cy="2722880"/>
            </a:xfrm>
            <a:prstGeom prst="mathMultiply">
              <a:avLst>
                <a:gd name="adj1" fmla="val 16674"/>
              </a:avLst>
            </a:prstGeom>
            <a:solidFill>
              <a:srgbClr val="FF0000">
                <a:alpha val="72000"/>
              </a:srgb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68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9999"/>
            </a:gs>
            <a:gs pos="85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1175657" y="1464907"/>
            <a:ext cx="9965094" cy="4721290"/>
          </a:xfrm>
          <a:noFill/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3200" cap="none" dirty="0" smtClean="0"/>
              <a:t>Why has the number 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400 </a:t>
            </a:r>
            <a:r>
              <a:rPr lang="en-US" sz="3200" cap="none" dirty="0" smtClean="0"/>
              <a:t>revealed an 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H8141</a:t>
            </a:r>
            <a:r>
              <a:rPr lang="en-US" sz="3200" cap="none" dirty="0" smtClean="0"/>
              <a:t> number when it does not indicate a direct connection to a specific </a:t>
            </a:r>
            <a:r>
              <a:rPr lang="en-US" sz="3200" b="1" cap="none" dirty="0" smtClean="0"/>
              <a:t>y</a:t>
            </a:r>
            <a:r>
              <a:rPr lang="en-US" sz="3200" b="1" u="sng" cap="none" dirty="0" smtClean="0"/>
              <a:t>ear</a:t>
            </a:r>
            <a:r>
              <a:rPr lang="en-US" sz="3200" cap="none" dirty="0" smtClean="0"/>
              <a:t>? </a:t>
            </a:r>
          </a:p>
          <a:p>
            <a:pPr marL="0" indent="0" algn="ctr">
              <a:buNone/>
            </a:pPr>
            <a:r>
              <a:rPr lang="en-US" sz="3200" cap="none" dirty="0" smtClean="0"/>
              <a:t>And </a:t>
            </a:r>
            <a:r>
              <a:rPr lang="en-US" sz="3200" cap="none" dirty="0" err="1"/>
              <a:t>Arphaxad</a:t>
            </a:r>
            <a:r>
              <a:rPr lang="en-US" sz="3200" cap="none" dirty="0"/>
              <a:t> </a:t>
            </a:r>
            <a:r>
              <a:rPr lang="en-US" sz="3200" cap="none" dirty="0" smtClean="0"/>
              <a:t>lived after he </a:t>
            </a:r>
            <a:r>
              <a:rPr lang="en-US" sz="3200" cap="none" dirty="0"/>
              <a:t>begat </a:t>
            </a:r>
            <a:r>
              <a:rPr lang="en-US" sz="3200" cap="none" dirty="0" smtClean="0"/>
              <a:t>Salah </a:t>
            </a:r>
            <a:br>
              <a:rPr lang="en-US" sz="3200" cap="none" dirty="0" smtClean="0"/>
            </a:br>
            <a:r>
              <a:rPr lang="en-US" sz="3200" b="1" u="sng" cap="none" dirty="0" smtClean="0">
                <a:effectLst>
                  <a:glow rad="127000">
                    <a:srgbClr val="00FF00"/>
                  </a:glow>
                </a:effectLst>
              </a:rPr>
              <a:t>four hundred H8141</a:t>
            </a:r>
            <a:r>
              <a:rPr lang="en-US" sz="3200" b="1" cap="none" dirty="0" smtClean="0"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US" sz="3200" cap="none" dirty="0"/>
              <a:t>and </a:t>
            </a:r>
            <a:r>
              <a:rPr lang="en-US" sz="3200" cap="none" dirty="0" smtClean="0"/>
              <a:t>three 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yearS,</a:t>
            </a:r>
            <a:r>
              <a:rPr lang="en-US" sz="3200" cap="none" dirty="0" smtClean="0"/>
              <a:t> </a:t>
            </a:r>
            <a:r>
              <a:rPr lang="en-US" sz="3200" cap="none" dirty="0" smtClean="0">
                <a:solidFill>
                  <a:srgbClr val="FF0000"/>
                </a:solidFill>
              </a:rPr>
              <a:t>H8141…</a:t>
            </a:r>
          </a:p>
          <a:p>
            <a:pPr marL="0" indent="0" algn="ctr">
              <a:buNone/>
            </a:pP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Because that number is </a:t>
            </a:r>
            <a:r>
              <a:rPr lang="en-US" sz="3200" b="1" u="sng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PERFECTLY DIVISIBLE</a:t>
            </a: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by another number </a:t>
            </a: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  <a:effectLst>
                  <a:glow rad="127000">
                    <a:srgbClr val="0052F6"/>
                  </a:glow>
                </a:effectLst>
              </a:rPr>
              <a:t>without leaving a remainder of any kind</a:t>
            </a: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75657" y="180392"/>
            <a:ext cx="7475376" cy="1659918"/>
          </a:xfrm>
          <a:prstGeom prst="rect">
            <a:avLst/>
          </a:prstGeom>
          <a:gradFill flip="none" rotWithShape="1">
            <a:gsLst>
              <a:gs pos="4500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9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Note:  </a:t>
            </a:r>
            <a:endParaRPr lang="en-CA" sz="9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64154" y="-160112"/>
            <a:ext cx="2421236" cy="2340926"/>
            <a:chOff x="9869427" y="-69949"/>
            <a:chExt cx="2421236" cy="23409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0368" y="158620"/>
              <a:ext cx="2039213" cy="18847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Oval 5"/>
            <p:cNvSpPr/>
            <p:nvPr/>
          </p:nvSpPr>
          <p:spPr>
            <a:xfrm>
              <a:off x="9869427" y="-69949"/>
              <a:ext cx="2421236" cy="23409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600" dirty="0" smtClean="0">
                  <a:ln w="28575">
                    <a:solidFill>
                      <a:srgbClr val="0052F6"/>
                    </a:solidFill>
                  </a:ln>
                  <a:solidFill>
                    <a:srgbClr val="00FF00"/>
                  </a:solidFill>
                </a:rPr>
                <a:t>13</a:t>
              </a:r>
              <a:endParaRPr lang="en-CA" sz="9600" dirty="0">
                <a:ln w="28575">
                  <a:solidFill>
                    <a:srgbClr val="0052F6"/>
                  </a:solidFill>
                </a:ln>
                <a:solidFill>
                  <a:srgbClr val="00FF00"/>
                </a:solidFill>
              </a:endParaRPr>
            </a:p>
          </p:txBody>
        </p:sp>
      </p:grpSp>
      <p:sp>
        <p:nvSpPr>
          <p:cNvPr id="9" name="Lightning Bolt 8"/>
          <p:cNvSpPr/>
          <p:nvPr/>
        </p:nvSpPr>
        <p:spPr>
          <a:xfrm rot="21279485">
            <a:off x="124895" y="2493032"/>
            <a:ext cx="1756292" cy="1549524"/>
          </a:xfrm>
          <a:prstGeom prst="lightningBolt">
            <a:avLst/>
          </a:prstGeom>
          <a:ln w="57150">
            <a:solidFill>
              <a:srgbClr val="00FF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Multiply 11"/>
          <p:cNvSpPr/>
          <p:nvPr/>
        </p:nvSpPr>
        <p:spPr>
          <a:xfrm>
            <a:off x="9806237" y="-351089"/>
            <a:ext cx="2156928" cy="2722880"/>
          </a:xfrm>
          <a:prstGeom prst="mathMultiply">
            <a:avLst>
              <a:gd name="adj1" fmla="val 16674"/>
            </a:avLst>
          </a:prstGeom>
          <a:solidFill>
            <a:srgbClr val="FF0000">
              <a:alpha val="72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9999"/>
            </a:gs>
            <a:gs pos="85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1175657" y="1464907"/>
            <a:ext cx="9965094" cy="4721290"/>
          </a:xfrm>
          <a:noFill/>
        </p:spPr>
        <p:txBody>
          <a:bodyPr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66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The number</a:t>
            </a:r>
          </a:p>
          <a:p>
            <a:pPr marL="0" indent="0">
              <a:buNone/>
            </a:pPr>
            <a:endParaRPr lang="en-US" sz="6600" b="1" cap="none" dirty="0">
              <a:ln>
                <a:solidFill>
                  <a:srgbClr val="9966FF"/>
                </a:solidFill>
              </a:ln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66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cannot, nor ever will be an</a:t>
            </a:r>
          </a:p>
          <a:p>
            <a:pPr marL="0" indent="0" algn="ctr">
              <a:buNone/>
            </a:pPr>
            <a:r>
              <a:rPr lang="en-US" sz="6600" b="1" dirty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H8141</a:t>
            </a:r>
            <a:r>
              <a:rPr lang="en-US" sz="66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 number!   </a:t>
            </a:r>
            <a:r>
              <a:rPr lang="en-US" sz="6600" b="1" cap="none" dirty="0" smtClean="0">
                <a:ln w="19050">
                  <a:solidFill>
                    <a:srgbClr val="FFFF00"/>
                  </a:solidFill>
                </a:ln>
                <a:solidFill>
                  <a:srgbClr val="0052F6"/>
                </a:solidFill>
                <a:effectLst>
                  <a:glow rad="127000">
                    <a:srgbClr val="FF9900"/>
                  </a:glow>
                </a:effectLst>
              </a:rPr>
              <a:t>NEVER!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75657" y="180392"/>
            <a:ext cx="7475376" cy="1284515"/>
          </a:xfrm>
          <a:prstGeom prst="rect">
            <a:avLst/>
          </a:prstGeom>
          <a:gradFill flip="none" rotWithShape="1">
            <a:gsLst>
              <a:gs pos="4500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96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Note:  </a:t>
            </a:r>
            <a:endParaRPr lang="en-CA" sz="96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48870" y="2030962"/>
            <a:ext cx="2421236" cy="2340926"/>
            <a:chOff x="9869427" y="-69949"/>
            <a:chExt cx="2421236" cy="23409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0368" y="158620"/>
              <a:ext cx="2039213" cy="18847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Oval 5"/>
            <p:cNvSpPr/>
            <p:nvPr/>
          </p:nvSpPr>
          <p:spPr>
            <a:xfrm>
              <a:off x="9869427" y="-69949"/>
              <a:ext cx="2421236" cy="23409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600" dirty="0" smtClean="0">
                  <a:ln w="28575">
                    <a:solidFill>
                      <a:srgbClr val="0052F6"/>
                    </a:solidFill>
                  </a:ln>
                  <a:solidFill>
                    <a:srgbClr val="00FF00"/>
                  </a:solidFill>
                </a:rPr>
                <a:t>13</a:t>
              </a:r>
              <a:endParaRPr lang="en-CA" sz="9600" dirty="0">
                <a:ln w="28575">
                  <a:solidFill>
                    <a:srgbClr val="0052F6"/>
                  </a:solidFill>
                </a:ln>
                <a:solidFill>
                  <a:srgbClr val="00FF00"/>
                </a:solidFill>
              </a:endParaRPr>
            </a:p>
          </p:txBody>
        </p:sp>
      </p:grpSp>
      <p:sp>
        <p:nvSpPr>
          <p:cNvPr id="9" name="Lightning Bolt 8"/>
          <p:cNvSpPr/>
          <p:nvPr/>
        </p:nvSpPr>
        <p:spPr>
          <a:xfrm rot="6600319">
            <a:off x="7752525" y="252514"/>
            <a:ext cx="3923042" cy="3391993"/>
          </a:xfrm>
          <a:prstGeom prst="lightningBolt">
            <a:avLst/>
          </a:prstGeom>
          <a:ln w="57150">
            <a:solidFill>
              <a:srgbClr val="00FF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Multiply 11"/>
          <p:cNvSpPr/>
          <p:nvPr/>
        </p:nvSpPr>
        <p:spPr>
          <a:xfrm>
            <a:off x="4990953" y="1839985"/>
            <a:ext cx="2156928" cy="2722880"/>
          </a:xfrm>
          <a:prstGeom prst="mathMultiply">
            <a:avLst>
              <a:gd name="adj1" fmla="val 16674"/>
            </a:avLst>
          </a:prstGeom>
          <a:solidFill>
            <a:srgbClr val="FF0000">
              <a:alpha val="72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9999"/>
            </a:gs>
            <a:gs pos="85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1175657" y="1464907"/>
            <a:ext cx="9965094" cy="4721290"/>
          </a:xfrm>
          <a:noFill/>
        </p:spPr>
        <p:txBody>
          <a:bodyPr anchor="t">
            <a:normAutofit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8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n-US" sz="800" b="1" cap="none" dirty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8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 	</a:t>
            </a: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/2 = 6 (+</a:t>
            </a:r>
            <a:r>
              <a:rPr lang="en-US" sz="4000" b="1" u="sng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1 remainder</a:t>
            </a: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!)</a:t>
            </a:r>
            <a:b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</a:b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		/3 = 4 (+</a:t>
            </a:r>
            <a:r>
              <a:rPr lang="en-US" sz="4000" b="1" u="sng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1 remainder</a:t>
            </a: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!)</a:t>
            </a:r>
            <a:b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</a:b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		/4 = 3 (+</a:t>
            </a:r>
            <a:r>
              <a:rPr lang="en-US" sz="4000" b="1" u="sng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1 remainder</a:t>
            </a: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!)</a:t>
            </a:r>
          </a:p>
          <a:p>
            <a:pPr marL="0" indent="0">
              <a:buNone/>
            </a:pPr>
            <a:r>
              <a:rPr lang="en-US" sz="4000" b="1" cap="none" dirty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	</a:t>
            </a: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	/5 = 2 (+</a:t>
            </a:r>
            <a:r>
              <a:rPr lang="en-US" sz="4000" b="1" u="sng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3 remainder</a:t>
            </a: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!)</a:t>
            </a:r>
          </a:p>
          <a:p>
            <a:pPr marL="0" indent="0">
              <a:buNone/>
            </a:pPr>
            <a:r>
              <a:rPr lang="en-US" sz="4000" b="1" cap="none" dirty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	</a:t>
            </a: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	/6 = 2 (+</a:t>
            </a:r>
            <a:r>
              <a:rPr lang="en-US" sz="4000" b="1" u="sng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1 remainder</a:t>
            </a: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!)</a:t>
            </a:r>
          </a:p>
          <a:p>
            <a:pPr marL="0" indent="0">
              <a:buNone/>
            </a:pPr>
            <a:r>
              <a:rPr lang="en-US" sz="4000" b="1" cap="none" dirty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	</a:t>
            </a:r>
            <a:r>
              <a:rPr lang="en-US" sz="4000" b="1" cap="none" dirty="0" smtClean="0">
                <a:ln>
                  <a:solidFill>
                    <a:srgbClr val="9966FF"/>
                  </a:solidFill>
                </a:ln>
                <a:solidFill>
                  <a:srgbClr val="FF0000"/>
                </a:solidFill>
              </a:rPr>
              <a:t>	/7 = 1.857142857142…</a:t>
            </a:r>
          </a:p>
          <a:p>
            <a:pPr marL="0" indent="0">
              <a:buNone/>
            </a:pPr>
            <a:endParaRPr lang="en-US" sz="4000" b="1" cap="none" dirty="0">
              <a:ln>
                <a:solidFill>
                  <a:srgbClr val="9966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294" y="153898"/>
            <a:ext cx="11743765" cy="895372"/>
          </a:xfrm>
          <a:prstGeom prst="rect">
            <a:avLst/>
          </a:prstGeom>
          <a:gradFill flip="none" rotWithShape="1">
            <a:gsLst>
              <a:gs pos="4500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#13</a:t>
            </a:r>
            <a:r>
              <a:rPr lang="en-CA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- Is it - H8141? - Divisible Evenly?</a:t>
            </a:r>
            <a:endParaRPr lang="en-CA" sz="440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59" y="2140783"/>
            <a:ext cx="1991070" cy="1884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01504" y="1912711"/>
            <a:ext cx="2421236" cy="23409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9600" dirty="0" smtClean="0">
                <a:solidFill>
                  <a:srgbClr val="FF0000"/>
                </a:solidFill>
              </a:rPr>
              <a:t>13</a:t>
            </a:r>
            <a:endParaRPr lang="en-CA" sz="9600" dirty="0">
              <a:solidFill>
                <a:srgbClr val="FF0000"/>
              </a:solidFill>
            </a:endParaRPr>
          </a:p>
        </p:txBody>
      </p:sp>
      <p:pic>
        <p:nvPicPr>
          <p:cNvPr id="12" name="Picture 6" descr="C:\Users\Rae\Desktop\Art on Desktop\white man clip art\yellow-blue smiley faces\blue face worri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076" y="1912711"/>
            <a:ext cx="4010924" cy="3928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67" y="2020302"/>
            <a:ext cx="10786684" cy="4036595"/>
          </a:xfrm>
          <a:gradFill flip="none" rotWithShape="1">
            <a:gsLst>
              <a:gs pos="0">
                <a:srgbClr val="00FF00"/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en-CA" sz="6000" dirty="0" smtClean="0">
                <a:solidFill>
                  <a:srgbClr val="002060"/>
                </a:solidFill>
              </a:rPr>
              <a:t>S</a:t>
            </a:r>
            <a:r>
              <a:rPr lang="en-CA" sz="6000" cap="none" dirty="0" smtClean="0">
                <a:solidFill>
                  <a:srgbClr val="002060"/>
                </a:solidFill>
              </a:rPr>
              <a:t>ee, </a:t>
            </a:r>
            <a:r>
              <a:rPr lang="en-CA" sz="6000" u="sng" cap="none" dirty="0" smtClean="0">
                <a:solidFill>
                  <a:srgbClr val="002060"/>
                </a:solidFill>
              </a:rPr>
              <a:t>even the moon does not shine</a:t>
            </a:r>
            <a:r>
              <a:rPr lang="en-CA" sz="6000" cap="none" dirty="0" smtClean="0">
                <a:solidFill>
                  <a:srgbClr val="002060"/>
                </a:solidFill>
              </a:rPr>
              <a:t>,</a:t>
            </a:r>
            <a:r>
              <a:rPr lang="en-CA" sz="6000" u="sng" cap="none" dirty="0" smtClean="0">
                <a:solidFill>
                  <a:srgbClr val="002060"/>
                </a:solidFill>
              </a:rPr>
              <a:t> </a:t>
            </a:r>
            <a:r>
              <a:rPr lang="en-CA" sz="6000" cap="none" dirty="0" smtClean="0">
                <a:solidFill>
                  <a:srgbClr val="002060"/>
                </a:solidFill>
              </a:rPr>
              <a:t>and the stars have not been flawless in His eyes.</a:t>
            </a:r>
          </a:p>
          <a:p>
            <a:r>
              <a:rPr lang="en-CA" sz="2800" cap="none" dirty="0" smtClean="0">
                <a:solidFill>
                  <a:srgbClr val="002060"/>
                </a:solidFill>
              </a:rPr>
              <a:t>Job 25:5    </a:t>
            </a:r>
            <a:r>
              <a:rPr lang="en-CA" sz="1400" cap="none" dirty="0" err="1" smtClean="0">
                <a:solidFill>
                  <a:srgbClr val="002060"/>
                </a:solidFill>
              </a:rPr>
              <a:t>HalleluYah</a:t>
            </a:r>
            <a:r>
              <a:rPr lang="en-CA" sz="1400" cap="none" dirty="0" smtClean="0">
                <a:solidFill>
                  <a:srgbClr val="002060"/>
                </a:solidFill>
              </a:rPr>
              <a:t> Scriptures </a:t>
            </a:r>
            <a:endParaRPr lang="en-CA" sz="1400" cap="none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3d extrusionH="57150">
              <a:bevelT w="38100" h="38100"/>
            </a:sp3d>
          </a:bodyPr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31300" y="414667"/>
            <a:ext cx="7856376" cy="914400"/>
          </a:xfrm>
          <a:prstGeom prst="roundRec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 smtClean="0">
                <a:solidFill>
                  <a:srgbClr val="0052F6"/>
                </a:solidFill>
              </a:rPr>
              <a:t>What does Job reveal about the moon?</a:t>
            </a:r>
            <a:endParaRPr lang="en-CA" sz="3600" dirty="0">
              <a:solidFill>
                <a:srgbClr val="0052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99"/>
            </a:gs>
            <a:gs pos="74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21162" y="1324947"/>
            <a:ext cx="5738326" cy="399350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G</a:t>
            </a:r>
            <a:r>
              <a:rPr lang="en-US" sz="2800" b="1" cap="none" dirty="0">
                <a:solidFill>
                  <a:srgbClr val="00B050"/>
                </a:solidFill>
              </a:rPr>
              <a:t>en</a:t>
            </a:r>
            <a:r>
              <a:rPr lang="en-US" sz="2800" b="1" dirty="0">
                <a:solidFill>
                  <a:srgbClr val="00B050"/>
                </a:solidFill>
              </a:rPr>
              <a:t> 21:5   </a:t>
            </a:r>
            <a:r>
              <a:rPr lang="en-US" sz="2800" cap="none" dirty="0"/>
              <a:t>And Abraham was an hundred </a:t>
            </a:r>
            <a:r>
              <a:rPr lang="en-US" sz="2800" b="1" dirty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US" sz="2800" dirty="0"/>
              <a:t> </a:t>
            </a:r>
            <a:r>
              <a:rPr lang="en-US" sz="2800" b="1" baseline="30000" dirty="0">
                <a:hlinkClick r:id="rId2"/>
              </a:rPr>
              <a:t>H8141</a:t>
            </a:r>
            <a:r>
              <a:rPr lang="en-US" sz="2800" dirty="0"/>
              <a:t> </a:t>
            </a:r>
            <a:r>
              <a:rPr lang="en-US" sz="2800" cap="none" dirty="0"/>
              <a:t>old, when his son Isaac was born unto him.</a:t>
            </a:r>
          </a:p>
          <a:p>
            <a:r>
              <a:rPr lang="en-CA" sz="2800" dirty="0" smtClean="0"/>
              <a:t>T</a:t>
            </a:r>
            <a:r>
              <a:rPr lang="en-CA" sz="2800" cap="none" dirty="0" smtClean="0"/>
              <a:t>he </a:t>
            </a:r>
            <a:r>
              <a:rPr lang="en-CA" sz="2800" b="1" cap="none" dirty="0" smtClean="0">
                <a:effectLst>
                  <a:glow rad="127000">
                    <a:srgbClr val="FFFF00"/>
                  </a:glow>
                </a:effectLst>
              </a:rPr>
              <a:t>M/C.C.</a:t>
            </a:r>
            <a:r>
              <a:rPr lang="en-CA" sz="2800" cap="none" dirty="0" smtClean="0"/>
              <a:t> </a:t>
            </a:r>
            <a:r>
              <a:rPr lang="en-CA" sz="2800" cap="none" dirty="0"/>
              <a:t>was recorded as timing the very birth of Isaac, </a:t>
            </a:r>
            <a:r>
              <a:rPr lang="en-CA" sz="2800" cap="none" dirty="0">
                <a:effectLst>
                  <a:glow rad="127000">
                    <a:srgbClr val="FF9900"/>
                  </a:glow>
                </a:effectLst>
              </a:rPr>
              <a:t>the beginning of the Hebrew nation</a:t>
            </a:r>
            <a:r>
              <a:rPr lang="en-CA" sz="2800" cap="none" dirty="0"/>
              <a:t> – </a:t>
            </a:r>
            <a:r>
              <a:rPr lang="en-CA" sz="2800" b="1" cap="none" dirty="0">
                <a:solidFill>
                  <a:srgbClr val="00B050"/>
                </a:solidFill>
              </a:rPr>
              <a:t>Gen 17:21</a:t>
            </a:r>
            <a:r>
              <a:rPr lang="en-CA" sz="2800" cap="none" dirty="0">
                <a:solidFill>
                  <a:srgbClr val="00B050"/>
                </a:solidFill>
              </a:rPr>
              <a:t>- </a:t>
            </a:r>
            <a:r>
              <a:rPr lang="en-CA" sz="2800" cap="none" dirty="0">
                <a:solidFill>
                  <a:srgbClr val="9966FF"/>
                </a:solidFill>
              </a:rPr>
              <a:t>Shaneh</a:t>
            </a:r>
            <a:r>
              <a:rPr lang="en-CA" sz="2800" cap="none" dirty="0">
                <a:solidFill>
                  <a:srgbClr val="00B050"/>
                </a:solidFill>
              </a:rPr>
              <a:t> </a:t>
            </a:r>
            <a:r>
              <a:rPr lang="en-CA" sz="2800" cap="none" dirty="0"/>
              <a:t>-</a:t>
            </a:r>
            <a:r>
              <a:rPr lang="en-CA" sz="2800" cap="none" dirty="0">
                <a:solidFill>
                  <a:srgbClr val="00B050"/>
                </a:solidFill>
              </a:rPr>
              <a:t> </a:t>
            </a:r>
            <a:r>
              <a:rPr lang="en-CA" sz="2800" cap="none" dirty="0" smtClean="0"/>
              <a:t>H8141.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363479" y="1259633"/>
            <a:ext cx="5446413" cy="5383763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CA" sz="2800" cap="none" dirty="0" smtClean="0">
                <a:noFill/>
              </a:rPr>
              <a:t>.</a:t>
            </a:r>
            <a:endParaRPr lang="en-CA" sz="2800" cap="none" dirty="0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8745" y="215521"/>
            <a:ext cx="10982131" cy="743337"/>
          </a:xfrm>
          <a:prstGeom prst="rect">
            <a:avLst/>
          </a:prstGeom>
          <a:gradFill>
            <a:gsLst>
              <a:gs pos="0">
                <a:srgbClr val="00FF00"/>
              </a:gs>
              <a:gs pos="69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Will the Scriptures ever reveal a </a:t>
            </a:r>
            <a:r>
              <a:rPr lang="en-CA" sz="3200" u="sng" dirty="0" smtClean="0">
                <a:solidFill>
                  <a:schemeClr val="tx1"/>
                </a:solidFill>
              </a:rPr>
              <a:t>lunar affiliated</a:t>
            </a:r>
            <a:r>
              <a:rPr lang="en-CA" sz="3200" dirty="0" smtClean="0">
                <a:solidFill>
                  <a:schemeClr val="tx1"/>
                </a:solidFill>
              </a:rPr>
              <a:t> worship year?</a:t>
            </a:r>
            <a:endParaRPr lang="en-CA" sz="3200" dirty="0">
              <a:solidFill>
                <a:srgbClr val="00FFFF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399469" y="1749814"/>
            <a:ext cx="5374431" cy="4749281"/>
          </a:xfrm>
          <a:prstGeom prst="wedgeEllipseCallout">
            <a:avLst>
              <a:gd name="adj1" fmla="val -80555"/>
              <a:gd name="adj2" fmla="val -33204"/>
            </a:avLst>
          </a:prstGeom>
          <a:solidFill>
            <a:srgbClr val="9966FF"/>
          </a:solidFill>
          <a:ln w="76200">
            <a:solidFill>
              <a:srgbClr val="9933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smtClean="0">
                <a:solidFill>
                  <a:srgbClr val="002060"/>
                </a:solidFill>
              </a:rPr>
              <a:t>100 years that contained an </a:t>
            </a:r>
            <a:r>
              <a:rPr lang="en-CA" sz="3200" b="1" dirty="0" smtClean="0">
                <a:solidFill>
                  <a:srgbClr val="C00000"/>
                </a:solidFill>
                <a:effectLst>
                  <a:glow rad="127000">
                    <a:srgbClr val="00FFFF"/>
                  </a:glow>
                </a:effectLst>
              </a:rPr>
              <a:t>EVEN NUMBER</a:t>
            </a:r>
            <a:r>
              <a:rPr lang="en-CA" sz="3200" b="1" dirty="0" smtClean="0">
                <a:solidFill>
                  <a:srgbClr val="C00000"/>
                </a:solidFill>
              </a:rPr>
              <a:t> </a:t>
            </a:r>
            <a:r>
              <a:rPr lang="en-CA" sz="3200" b="1" u="sng" dirty="0" smtClean="0">
                <a:solidFill>
                  <a:srgbClr val="C00000"/>
                </a:solidFill>
              </a:rPr>
              <a:t>of months</a:t>
            </a:r>
            <a:r>
              <a:rPr lang="en-CA" sz="3200" b="1" dirty="0" smtClean="0">
                <a:solidFill>
                  <a:srgbClr val="C00000"/>
                </a:solidFill>
              </a:rPr>
              <a:t>!</a:t>
            </a:r>
            <a:r>
              <a:rPr lang="en-CA" sz="3200" b="1" u="sng" dirty="0" smtClean="0">
                <a:solidFill>
                  <a:srgbClr val="C00000"/>
                </a:solidFill>
              </a:rPr>
              <a:t>  </a:t>
            </a:r>
            <a:r>
              <a:rPr lang="en-CA" sz="3200" dirty="0" smtClean="0">
                <a:solidFill>
                  <a:srgbClr val="002060"/>
                </a:solidFill>
              </a:rPr>
              <a:t>Does that mean the Scriptures do not count the </a:t>
            </a:r>
            <a:r>
              <a:rPr lang="en-CA" sz="3200" dirty="0" smtClean="0">
                <a:solidFill>
                  <a:srgbClr val="CCCC00"/>
                </a:solidFill>
              </a:rPr>
              <a:t>33.3</a:t>
            </a:r>
            <a:r>
              <a:rPr lang="en-CA" sz="3200" dirty="0" smtClean="0">
                <a:solidFill>
                  <a:srgbClr val="002060"/>
                </a:solidFill>
              </a:rPr>
              <a:t> years that might have contained a </a:t>
            </a:r>
            <a:r>
              <a:rPr lang="en-CA" sz="3200" b="1" dirty="0" smtClean="0">
                <a:solidFill>
                  <a:srgbClr val="CCCC00"/>
                </a:solidFill>
              </a:rPr>
              <a:t>13</a:t>
            </a:r>
            <a:r>
              <a:rPr lang="en-CA" sz="3200" b="1" baseline="30000" dirty="0" smtClean="0">
                <a:solidFill>
                  <a:srgbClr val="CCCC00"/>
                </a:solidFill>
              </a:rPr>
              <a:t>th 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b="1" u="sng" dirty="0" smtClean="0">
                <a:solidFill>
                  <a:srgbClr val="CCCC00"/>
                </a:solidFill>
              </a:rPr>
              <a:t>lunar</a:t>
            </a:r>
            <a:r>
              <a:rPr lang="en-CA" sz="3200" dirty="0" smtClean="0">
                <a:solidFill>
                  <a:srgbClr val="002060"/>
                </a:solidFill>
              </a:rPr>
              <a:t> month? </a:t>
            </a:r>
            <a:endParaRPr lang="en-CA" sz="3200" dirty="0">
              <a:solidFill>
                <a:srgbClr val="00206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47734" y="5310705"/>
            <a:ext cx="7018176" cy="1416665"/>
          </a:xfrm>
          <a:prstGeom prst="wedgeEllipseCallout">
            <a:avLst>
              <a:gd name="adj1" fmla="val 64343"/>
              <a:gd name="adj2" fmla="val -82229"/>
            </a:avLst>
          </a:prstGeom>
          <a:solidFill>
            <a:srgbClr val="FF9900"/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rgbClr val="993300"/>
                </a:solidFill>
              </a:rPr>
              <a:t>Is Scripture purposely hiding the idea that Abraham was actually 133.3 years old?</a:t>
            </a:r>
            <a:endParaRPr lang="en-CA" sz="2800" dirty="0">
              <a:solidFill>
                <a:srgbClr val="993300"/>
              </a:solidFill>
            </a:endParaRPr>
          </a:p>
        </p:txBody>
      </p:sp>
      <p:pic>
        <p:nvPicPr>
          <p:cNvPr id="8" name="Picture 2" descr="C:\Users\Rae\Desktop\Art on Desktop\white man clip art\yellow-blue smiley faces\blue face - oh reall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488" y="5481278"/>
            <a:ext cx="1251655" cy="1246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99"/>
            </a:gs>
            <a:gs pos="74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21162" y="1259634"/>
            <a:ext cx="5738326" cy="538376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400" b="1" i="1" cap="none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Gen 18:1 </a:t>
            </a:r>
            <a:r>
              <a:rPr lang="en-CA" sz="2800" cap="none" dirty="0" smtClean="0"/>
              <a:t>– And </a:t>
            </a:r>
            <a:r>
              <a:rPr lang="en-CA" sz="2800" cap="none" dirty="0" err="1" smtClean="0">
                <a:solidFill>
                  <a:srgbClr val="0066FF"/>
                </a:solidFill>
              </a:rPr>
              <a:t>Yahuah</a:t>
            </a:r>
            <a:r>
              <a:rPr lang="en-CA" sz="2800" cap="none" dirty="0" smtClean="0"/>
              <a:t> appeared to</a:t>
            </a:r>
            <a:br>
              <a:rPr lang="en-CA" sz="2800" cap="none" dirty="0" smtClean="0"/>
            </a:br>
            <a:r>
              <a:rPr lang="en-CA" sz="2800" cap="none" dirty="0" smtClean="0"/>
              <a:t>   him </a:t>
            </a:r>
            <a:r>
              <a:rPr lang="en-CA" sz="2800" cap="none" dirty="0"/>
              <a:t>(</a:t>
            </a:r>
            <a:r>
              <a:rPr lang="en-CA" sz="2800" cap="none" dirty="0" smtClean="0"/>
              <a:t>Abraham) by the terebinth trees</a:t>
            </a:r>
            <a:br>
              <a:rPr lang="en-CA" sz="2800" cap="none" dirty="0" smtClean="0"/>
            </a:br>
            <a:r>
              <a:rPr lang="en-CA" sz="2800" cap="none" dirty="0" smtClean="0"/>
              <a:t>   of </a:t>
            </a:r>
            <a:r>
              <a:rPr lang="en-CA" sz="2800" cap="none" dirty="0" err="1" smtClean="0"/>
              <a:t>Mamre</a:t>
            </a:r>
            <a:r>
              <a:rPr lang="en-CA" sz="2800" cap="none" dirty="0" smtClean="0"/>
              <a:t>… </a:t>
            </a:r>
            <a:br>
              <a:rPr lang="en-CA" sz="2800" cap="none" dirty="0" smtClean="0"/>
            </a:br>
            <a:r>
              <a:rPr lang="en-CA" sz="2400" b="1" i="1" cap="none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Gen 18:6-8  </a:t>
            </a:r>
            <a:r>
              <a:rPr lang="en-CA" sz="2800" cap="none" dirty="0" smtClean="0"/>
              <a:t>Abraham </a:t>
            </a:r>
            <a:r>
              <a:rPr lang="en-CA" sz="2800" b="1" u="sng" cap="none" dirty="0" smtClean="0"/>
              <a:t>hurried</a:t>
            </a:r>
            <a:r>
              <a:rPr lang="en-CA" sz="2800" cap="none" dirty="0" smtClean="0"/>
              <a:t> to</a:t>
            </a:r>
            <a:br>
              <a:rPr lang="en-CA" sz="2800" cap="none" dirty="0" smtClean="0"/>
            </a:br>
            <a:r>
              <a:rPr lang="en-CA" sz="2800" cap="none" dirty="0" smtClean="0"/>
              <a:t>   prepare cakes of </a:t>
            </a:r>
            <a:r>
              <a:rPr lang="en-CA" sz="2800" b="1" cap="none" dirty="0" smtClean="0">
                <a:effectLst>
                  <a:glow rad="127000">
                    <a:srgbClr val="FFFF00"/>
                  </a:glow>
                </a:effectLst>
              </a:rPr>
              <a:t>unleavened</a:t>
            </a:r>
            <a:r>
              <a:rPr lang="en-CA" sz="2800" cap="none" dirty="0" smtClean="0"/>
              <a:t> </a:t>
            </a:r>
            <a:r>
              <a:rPr lang="en-CA" sz="2800" b="1" cap="none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rgbClr val="9966FF"/>
                  </a:glow>
                </a:effectLst>
              </a:rPr>
              <a:t>FINE</a:t>
            </a:r>
            <a:br>
              <a:rPr lang="en-CA" sz="2800" b="1" cap="none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rgbClr val="9966FF"/>
                  </a:glow>
                </a:effectLst>
              </a:rPr>
            </a:br>
            <a:r>
              <a:rPr lang="en-CA" sz="2800" b="1" cap="none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rgbClr val="9966FF"/>
                  </a:glow>
                </a:effectLst>
              </a:rPr>
              <a:t>  </a:t>
            </a:r>
            <a:r>
              <a:rPr lang="en-CA" sz="2800" cap="none" dirty="0" smtClean="0"/>
              <a:t> flour (</a:t>
            </a:r>
            <a:r>
              <a:rPr lang="en-CA" sz="2800" cap="none" dirty="0" smtClean="0">
                <a:solidFill>
                  <a:srgbClr val="FF0000"/>
                </a:solidFill>
              </a:rPr>
              <a:t>wheat</a:t>
            </a:r>
            <a:r>
              <a:rPr lang="en-CA" sz="2800" cap="none" dirty="0" smtClean="0"/>
              <a:t>), curds, milk and a</a:t>
            </a:r>
            <a:br>
              <a:rPr lang="en-CA" sz="2800" cap="none" dirty="0" smtClean="0"/>
            </a:br>
            <a:r>
              <a:rPr lang="en-CA" sz="2800" cap="none" dirty="0" smtClean="0"/>
              <a:t>   chosen sacrificed calf.</a:t>
            </a:r>
            <a:br>
              <a:rPr lang="en-CA" sz="2800" cap="none" dirty="0" smtClean="0"/>
            </a:b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>Might this look like Abib 14 to you? </a:t>
            </a:r>
            <a:r>
              <a:rPr lang="en-CA" sz="4000" b="1" cap="non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CA" sz="4000" b="1" cap="non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399339" y="1259634"/>
            <a:ext cx="5446413" cy="3451287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lnSpcReduction="10000"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CA" sz="2400" b="1" i="1" cap="none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Gen 18:10 </a:t>
            </a:r>
            <a:r>
              <a:rPr lang="en-CA" sz="2800" cap="none" dirty="0" smtClean="0"/>
              <a:t>– And He [</a:t>
            </a:r>
            <a:r>
              <a:rPr lang="en-CA" sz="2800" cap="none" dirty="0">
                <a:solidFill>
                  <a:srgbClr val="0066FF"/>
                </a:solidFill>
              </a:rPr>
              <a:t>Y</a:t>
            </a:r>
            <a:r>
              <a:rPr lang="en-CA" sz="2800" cap="none" dirty="0" smtClean="0">
                <a:solidFill>
                  <a:srgbClr val="0066FF"/>
                </a:solidFill>
              </a:rPr>
              <a:t>ahuah</a:t>
            </a:r>
            <a:r>
              <a:rPr lang="en-CA" sz="2800" cap="none" dirty="0" smtClean="0"/>
              <a:t>] said</a:t>
            </a:r>
            <a:br>
              <a:rPr lang="en-CA" sz="2800" cap="none" dirty="0" smtClean="0"/>
            </a:br>
            <a:r>
              <a:rPr lang="en-CA" sz="2800" cap="none" dirty="0" smtClean="0"/>
              <a:t>   “I shall</a:t>
            </a:r>
            <a:r>
              <a:rPr lang="en-CA" sz="2800" cap="none" dirty="0"/>
              <a:t> </a:t>
            </a:r>
            <a:r>
              <a:rPr lang="en-CA" sz="2800" cap="none" dirty="0" smtClean="0"/>
              <a:t>certainly return to you</a:t>
            </a:r>
            <a:br>
              <a:rPr lang="en-CA" sz="2800" cap="none" dirty="0" smtClean="0"/>
            </a:br>
            <a:r>
              <a:rPr lang="en-CA" sz="2800" cap="none" dirty="0" smtClean="0"/>
              <a:t>   </a:t>
            </a:r>
            <a:r>
              <a:rPr lang="en-CA" sz="2800" b="1" cap="none" dirty="0" smtClean="0">
                <a:effectLst>
                  <a:glow rad="127000">
                    <a:srgbClr val="00FF00"/>
                  </a:glow>
                </a:effectLst>
              </a:rPr>
              <a:t>according to the time of life,</a:t>
            </a:r>
            <a:r>
              <a:rPr lang="en-CA" sz="2800" cap="none" dirty="0" smtClean="0"/>
              <a:t> and</a:t>
            </a:r>
            <a:br>
              <a:rPr lang="en-CA" sz="2800" cap="none" dirty="0" smtClean="0"/>
            </a:br>
            <a:r>
              <a:rPr lang="en-CA" sz="2800" cap="none" dirty="0" smtClean="0"/>
              <a:t>   see, Sarah</a:t>
            </a:r>
            <a:r>
              <a:rPr lang="en-CA" sz="2800" cap="none" dirty="0"/>
              <a:t> </a:t>
            </a:r>
            <a:r>
              <a:rPr lang="en-CA" sz="2800" cap="none" dirty="0" smtClean="0"/>
              <a:t>your wife is to have a</a:t>
            </a:r>
            <a:br>
              <a:rPr lang="en-CA" sz="2800" cap="none" dirty="0" smtClean="0"/>
            </a:br>
            <a:r>
              <a:rPr lang="en-CA" sz="2800" cap="none" dirty="0" smtClean="0"/>
              <a:t>   son! …</a:t>
            </a:r>
            <a:br>
              <a:rPr lang="en-CA" sz="2800" cap="none" dirty="0" smtClean="0"/>
            </a:br>
            <a:r>
              <a:rPr lang="en-CA" sz="2800" cap="none" dirty="0" smtClean="0"/>
              <a:t>The word “life” is </a:t>
            </a:r>
            <a:r>
              <a:rPr lang="en-CA" sz="2400" cap="none" dirty="0" smtClean="0"/>
              <a:t>H2416</a:t>
            </a:r>
            <a:r>
              <a:rPr lang="en-CA" sz="2800" cap="none" dirty="0" smtClean="0"/>
              <a:t> </a:t>
            </a:r>
            <a:r>
              <a:rPr lang="en-CA" sz="2800" b="1" cap="none" dirty="0" smtClean="0">
                <a:solidFill>
                  <a:schemeClr val="accent1">
                    <a:lumMod val="75000"/>
                  </a:schemeClr>
                </a:solidFill>
              </a:rPr>
              <a:t>chai.</a:t>
            </a:r>
            <a:br>
              <a:rPr lang="en-CA" sz="2800" b="1" cap="non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2800" cap="none" dirty="0" smtClean="0"/>
              <a:t>The word “time” is </a:t>
            </a:r>
            <a:r>
              <a:rPr lang="en-CA" sz="2400" cap="none" dirty="0" smtClean="0"/>
              <a:t>H6256</a:t>
            </a:r>
            <a:r>
              <a:rPr lang="en-CA" sz="2800" cap="none" dirty="0" smtClean="0"/>
              <a:t> </a:t>
            </a:r>
            <a:r>
              <a:rPr lang="en-CA" sz="2800" b="1" cap="none" dirty="0" smtClean="0">
                <a:solidFill>
                  <a:srgbClr val="C00000"/>
                </a:solidFill>
              </a:rPr>
              <a:t>eth. </a:t>
            </a:r>
            <a:endParaRPr lang="en-CA" sz="2800" b="1" cap="none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8745" y="215521"/>
            <a:ext cx="10982131" cy="743337"/>
          </a:xfrm>
          <a:prstGeom prst="rect">
            <a:avLst/>
          </a:prstGeom>
          <a:gradFill>
            <a:gsLst>
              <a:gs pos="0">
                <a:srgbClr val="00FF00"/>
              </a:gs>
              <a:gs pos="69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dirty="0" smtClean="0">
                <a:solidFill>
                  <a:schemeClr val="tx1"/>
                </a:solidFill>
              </a:rPr>
              <a:t>Was the </a:t>
            </a:r>
            <a:r>
              <a:rPr lang="en-CA" sz="40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Birth of Isaac </a:t>
            </a:r>
            <a:r>
              <a:rPr lang="en-CA" sz="4000" dirty="0" smtClean="0">
                <a:solidFill>
                  <a:schemeClr val="tx1"/>
                </a:solidFill>
              </a:rPr>
              <a:t>timed by a </a:t>
            </a:r>
            <a:r>
              <a:rPr lang="en-CA" sz="4000" b="1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</a:rPr>
              <a:t>Lunar</a:t>
            </a:r>
            <a:r>
              <a:rPr lang="en-CA" sz="4000" dirty="0" smtClean="0">
                <a:solidFill>
                  <a:schemeClr val="tx1"/>
                </a:solidFill>
              </a:rPr>
              <a:t> year?</a:t>
            </a:r>
            <a:endParaRPr lang="en-CA" sz="4000" dirty="0">
              <a:solidFill>
                <a:srgbClr val="00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14800" y="3729318"/>
            <a:ext cx="0" cy="34962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99339" y="4604385"/>
            <a:ext cx="5442011" cy="2119379"/>
          </a:xfrm>
          <a:prstGeom prst="rect">
            <a:avLst/>
          </a:prstGeom>
          <a:solidFill>
            <a:srgbClr val="CCFFCC"/>
          </a:solid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>
                <a:solidFill>
                  <a:prstClr val="black"/>
                </a:solidFill>
              </a:rPr>
              <a:t>Contextually and by </a:t>
            </a:r>
            <a:r>
              <a:rPr lang="en-CA" sz="2800" dirty="0" smtClean="0">
                <a:solidFill>
                  <a:prstClr val="black"/>
                </a:solidFill>
              </a:rPr>
              <a:t>definition</a:t>
            </a:r>
            <a:br>
              <a:rPr lang="en-CA" sz="2800" dirty="0" smtClean="0">
                <a:solidFill>
                  <a:prstClr val="black"/>
                </a:solidFill>
              </a:rPr>
            </a:br>
            <a:r>
              <a:rPr lang="en-CA" sz="2800" b="1" dirty="0" smtClean="0">
                <a:ln>
                  <a:solidFill>
                    <a:srgbClr val="0052F6"/>
                  </a:solidFill>
                </a:ln>
                <a:solidFill>
                  <a:srgbClr val="C00000"/>
                </a:solidFill>
                <a:effectLst>
                  <a:glow rad="127000">
                    <a:srgbClr val="00FFFF"/>
                  </a:glow>
                </a:effectLst>
              </a:rPr>
              <a:t> “eth”</a:t>
            </a: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has the meaning of </a:t>
            </a:r>
            <a:br>
              <a:rPr lang="en-CA" sz="2800" dirty="0">
                <a:solidFill>
                  <a:prstClr val="black"/>
                </a:solidFill>
              </a:rPr>
            </a:br>
            <a:r>
              <a:rPr lang="en-CA" sz="2800" dirty="0">
                <a:solidFill>
                  <a:prstClr val="black"/>
                </a:solidFill>
              </a:rPr>
              <a:t>- </a:t>
            </a:r>
            <a:r>
              <a:rPr lang="en-CA" sz="2800" b="1" dirty="0">
                <a:ln>
                  <a:solidFill>
                    <a:srgbClr val="0052F6"/>
                  </a:solidFill>
                </a:ln>
                <a:solidFill>
                  <a:srgbClr val="C00000"/>
                </a:solidFill>
                <a:effectLst>
                  <a:glow rad="127000">
                    <a:srgbClr val="00FFFF"/>
                  </a:glow>
                </a:effectLst>
              </a:rPr>
              <a:t>a fit or proper time, </a:t>
            </a:r>
            <a:r>
              <a:rPr lang="en-CA" sz="2800" b="1" dirty="0">
                <a:ln>
                  <a:solidFill>
                    <a:srgbClr val="0052F6"/>
                  </a:solidFill>
                </a:ln>
                <a:solidFill>
                  <a:srgbClr val="C00000"/>
                </a:solidFill>
              </a:rPr>
              <a:t>an opportunity, time </a:t>
            </a:r>
            <a:r>
              <a:rPr lang="en-CA" sz="2800" b="1" dirty="0">
                <a:solidFill>
                  <a:srgbClr val="C00000"/>
                </a:solidFill>
              </a:rPr>
              <a:t>(of an event).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15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99"/>
            </a:gs>
            <a:gs pos="74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21162" y="1259634"/>
            <a:ext cx="5738326" cy="5383762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/>
          <a:p>
            <a:r>
              <a:rPr lang="en-CA" sz="2400" cap="none" dirty="0" smtClean="0">
                <a:solidFill>
                  <a:prstClr val="black"/>
                </a:solidFill>
              </a:rPr>
              <a:t>H2416</a:t>
            </a:r>
            <a:r>
              <a:rPr lang="en-CA" sz="2800" cap="none" dirty="0" smtClean="0">
                <a:solidFill>
                  <a:prstClr val="black"/>
                </a:solidFill>
              </a:rPr>
              <a:t> </a:t>
            </a:r>
            <a:r>
              <a:rPr lang="en-CA" sz="2800" b="1" cap="none" dirty="0" smtClean="0">
                <a:solidFill>
                  <a:srgbClr val="E34B7A">
                    <a:lumMod val="75000"/>
                  </a:srgbClr>
                </a:solidFill>
              </a:rPr>
              <a:t>chai </a:t>
            </a:r>
            <a:r>
              <a:rPr lang="en-CA" sz="2800" cap="none" dirty="0" smtClean="0"/>
              <a:t>has definitions of- </a:t>
            </a:r>
            <a:br>
              <a:rPr lang="en-CA" sz="2800" cap="none" dirty="0" smtClean="0"/>
            </a:br>
            <a:r>
              <a:rPr lang="en-CA" sz="1800" cap="none" dirty="0" smtClean="0"/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living, alive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>
                  <a:glow rad="101600">
                    <a:srgbClr val="FF9900"/>
                  </a:glow>
                </a:effectLst>
                <a:latin typeface="arial" panose="020B0604020202020204" pitchFamily="34" charset="0"/>
              </a:rPr>
              <a:t>green (of vegetation)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flowing, fresh (of water)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lively, active (of man)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>
                  <a:glow rad="101600">
                    <a:srgbClr val="FF9900"/>
                  </a:glow>
                </a:effectLst>
                <a:latin typeface="arial" panose="020B0604020202020204" pitchFamily="34" charset="0"/>
              </a:rPr>
              <a:t>reviving (of the springtime</a:t>
            </a:r>
            <a:r>
              <a:rPr lang="en-US" sz="1800" b="1" dirty="0" smtClean="0">
                <a:solidFill>
                  <a:srgbClr val="000000"/>
                </a:solidFill>
                <a:effectLst>
                  <a:glow rad="101600">
                    <a:srgbClr val="FF9900"/>
                  </a:glow>
                </a:effectLst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effectLst>
                <a:glow rad="101600">
                  <a:srgbClr val="FF9900"/>
                </a:glow>
              </a:effectLst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2800" cap="none" dirty="0" smtClean="0"/>
              <a:t>Do these definitions align with the appearance of an Abib 14 </a:t>
            </a:r>
            <a:r>
              <a:rPr lang="en-CA" sz="2800" cap="none" dirty="0" smtClean="0">
                <a:solidFill>
                  <a:srgbClr val="0066FF"/>
                </a:solidFill>
              </a:rPr>
              <a:t>Appointed Time </a:t>
            </a:r>
            <a:r>
              <a:rPr lang="en-CA" sz="2800" cap="none" dirty="0" smtClean="0"/>
              <a:t>observance by Abraham?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2800" cap="none" dirty="0" smtClean="0"/>
              <a:t>What did </a:t>
            </a:r>
            <a:r>
              <a:rPr lang="en-CA" sz="2800" b="1" cap="none" dirty="0" err="1" smtClean="0">
                <a:solidFill>
                  <a:srgbClr val="0052F6"/>
                </a:solidFill>
              </a:rPr>
              <a:t>Yahuah</a:t>
            </a:r>
            <a:r>
              <a:rPr lang="en-CA" sz="2800" cap="none" dirty="0" smtClean="0"/>
              <a:t> proclaim next?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399339" y="1259633"/>
            <a:ext cx="5446413" cy="538376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2800" b="1" i="1" cap="none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Gen 18:14 </a:t>
            </a:r>
            <a:r>
              <a:rPr lang="en-CA" sz="2800" i="1" cap="none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en-CA" sz="2800" cap="none" dirty="0" smtClean="0"/>
              <a:t>Is any matter too hard for [</a:t>
            </a:r>
            <a:r>
              <a:rPr lang="en-CA" sz="2800" cap="none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Yahuah</a:t>
            </a:r>
            <a:r>
              <a:rPr lang="en-CA" sz="2800" cap="none" dirty="0" smtClean="0"/>
              <a:t>]?  At the </a:t>
            </a:r>
            <a:r>
              <a:rPr lang="en-CA" sz="2800" cap="none" dirty="0" smtClean="0">
                <a:effectLst>
                  <a:glow rad="127000">
                    <a:srgbClr val="00FF00"/>
                  </a:glow>
                </a:effectLst>
              </a:rPr>
              <a:t>appointed time </a:t>
            </a:r>
            <a:r>
              <a:rPr lang="en-CA" sz="2800" cap="none" dirty="0" smtClean="0"/>
              <a:t>[</a:t>
            </a:r>
            <a:r>
              <a:rPr lang="en-CA" cap="none" dirty="0" smtClean="0"/>
              <a:t>H4150</a:t>
            </a:r>
            <a:r>
              <a:rPr lang="en-CA" sz="2800" cap="none" dirty="0" smtClean="0"/>
              <a:t> </a:t>
            </a:r>
            <a:r>
              <a:rPr lang="en-CA" sz="2800" cap="none" dirty="0" smtClean="0">
                <a:effectLst>
                  <a:glow rad="127000">
                    <a:srgbClr val="00FF00"/>
                  </a:glow>
                </a:effectLst>
              </a:rPr>
              <a:t>Mo-</a:t>
            </a:r>
            <a:r>
              <a:rPr lang="en-CA" sz="2800" cap="none" dirty="0" err="1" smtClean="0">
                <a:effectLst>
                  <a:glow rad="127000">
                    <a:srgbClr val="00FF00"/>
                  </a:glow>
                </a:effectLst>
              </a:rPr>
              <a:t>ed</a:t>
            </a:r>
            <a:r>
              <a:rPr lang="en-CA" sz="2800" cap="none" dirty="0" smtClean="0"/>
              <a:t>] I am going to return to you, according to the </a:t>
            </a:r>
            <a:r>
              <a:rPr lang="en-CA" sz="2800" b="1" cap="none" dirty="0" smtClean="0">
                <a:effectLst>
                  <a:glow rad="127000">
                    <a:srgbClr val="FF9900"/>
                  </a:glow>
                </a:effectLst>
              </a:rPr>
              <a:t>time</a:t>
            </a:r>
            <a:r>
              <a:rPr lang="en-CA" sz="2800" cap="none" dirty="0" smtClean="0"/>
              <a:t> of </a:t>
            </a:r>
            <a:r>
              <a:rPr lang="en-CA" sz="2800" b="1" cap="none" dirty="0" smtClean="0">
                <a:effectLst>
                  <a:glow rad="127000">
                    <a:srgbClr val="00FFFF"/>
                  </a:glow>
                </a:effectLst>
              </a:rPr>
              <a:t>life</a:t>
            </a:r>
            <a:r>
              <a:rPr lang="en-CA" sz="2800" cap="none" dirty="0" smtClean="0"/>
              <a:t>, and Sarah is to have a son.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>Note:  By </a:t>
            </a:r>
            <a:r>
              <a:rPr lang="en-CA" sz="2800" b="1" cap="none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3</a:t>
            </a: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> highly specific words –</a:t>
            </a:r>
            <a:b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2800" cap="none" dirty="0" smtClean="0"/>
              <a:t>1.  </a:t>
            </a:r>
            <a:r>
              <a:rPr lang="en-CA" sz="2800" cap="none" dirty="0" smtClean="0">
                <a:effectLst>
                  <a:glow rad="127000">
                    <a:srgbClr val="00FF00"/>
                  </a:glow>
                </a:effectLst>
              </a:rPr>
              <a:t>Mo-</a:t>
            </a:r>
            <a:r>
              <a:rPr lang="en-CA" sz="2800" cap="none" dirty="0" err="1" smtClean="0">
                <a:effectLst>
                  <a:glow rad="127000">
                    <a:srgbClr val="00FF00"/>
                  </a:glow>
                </a:effectLst>
              </a:rPr>
              <a:t>ed</a:t>
            </a:r>
            <a:r>
              <a:rPr lang="en-CA" sz="2800" cap="none" dirty="0" smtClean="0">
                <a:effectLst>
                  <a:glow rad="127000">
                    <a:srgbClr val="00FF00"/>
                  </a:glow>
                </a:effectLst>
              </a:rPr>
              <a:t>                     </a:t>
            </a:r>
            <a:r>
              <a:rPr lang="en-CA" cap="none" dirty="0" smtClean="0">
                <a:effectLst>
                  <a:glow rad="127000">
                    <a:srgbClr val="00FF00"/>
                  </a:glow>
                </a:effectLst>
              </a:rPr>
              <a:t>[“appointed”]</a:t>
            </a:r>
            <a:r>
              <a:rPr lang="en-CA" sz="2800" cap="none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CA" sz="2800" cap="non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CA" sz="2800" cap="none" dirty="0" smtClean="0"/>
              <a:t>2.  </a:t>
            </a:r>
            <a:r>
              <a:rPr lang="en-CA" sz="2800" cap="none" dirty="0" smtClean="0">
                <a:effectLst>
                  <a:glow rad="127000">
                    <a:srgbClr val="FF9900"/>
                  </a:glow>
                </a:effectLst>
              </a:rPr>
              <a:t>eth</a:t>
            </a: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> &amp;                </a:t>
            </a:r>
            <a:r>
              <a:rPr lang="en-CA" cap="none" dirty="0" smtClean="0">
                <a:effectLst>
                  <a:glow rad="127000">
                    <a:srgbClr val="FF9900"/>
                  </a:glow>
                </a:effectLst>
              </a:rPr>
              <a:t>[“time of”]</a:t>
            </a: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CA" sz="2800" cap="none" dirty="0" smtClean="0"/>
              <a:t>3.  </a:t>
            </a:r>
            <a:r>
              <a:rPr lang="en-CA" sz="2800" cap="none" dirty="0" smtClean="0">
                <a:effectLst>
                  <a:glow rad="127000">
                    <a:srgbClr val="00FFFF"/>
                  </a:glow>
                </a:effectLst>
              </a:rPr>
              <a:t>chai           </a:t>
            </a:r>
            <a:r>
              <a:rPr lang="en-CA" cap="none" dirty="0" smtClean="0">
                <a:effectLst>
                  <a:glow rad="127000">
                    <a:srgbClr val="00FFFF"/>
                  </a:glow>
                </a:effectLst>
              </a:rPr>
              <a:t>[“life”]</a:t>
            </a: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28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Yahuah</a:t>
            </a: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> declared He     would return</a:t>
            </a:r>
            <a:b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2800" cap="none" dirty="0" smtClean="0">
                <a:solidFill>
                  <a:schemeClr val="accent1">
                    <a:lumMod val="75000"/>
                  </a:schemeClr>
                </a:solidFill>
              </a:rPr>
              <a:t>    at an extremely </a:t>
            </a:r>
            <a:r>
              <a:rPr lang="en-CA" sz="2800" b="1" u="sng" cap="none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qualified time</a:t>
            </a:r>
            <a:r>
              <a:rPr lang="en-CA" sz="2800" b="1" cap="none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!</a:t>
            </a:r>
            <a:endParaRPr lang="en-CA" sz="2800" b="1" cap="none" dirty="0">
              <a:ln>
                <a:solidFill>
                  <a:sysClr val="windowText" lastClr="0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8745" y="215521"/>
            <a:ext cx="10982131" cy="743337"/>
          </a:xfrm>
          <a:prstGeom prst="rect">
            <a:avLst/>
          </a:prstGeom>
          <a:gradFill>
            <a:gsLst>
              <a:gs pos="0">
                <a:srgbClr val="00FF00"/>
              </a:gs>
              <a:gs pos="69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0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Birth of Isaac </a:t>
            </a:r>
            <a:r>
              <a:rPr lang="en-CA" sz="4000" dirty="0" smtClean="0">
                <a:solidFill>
                  <a:schemeClr val="tx1"/>
                </a:solidFill>
              </a:rPr>
              <a:t>(The Hebrew nation) on a </a:t>
            </a:r>
            <a:r>
              <a:rPr lang="en-CA" sz="4000" b="1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</a:rPr>
              <a:t>Lunar</a:t>
            </a:r>
            <a:r>
              <a:rPr lang="en-CA" sz="4000" dirty="0" smtClean="0">
                <a:solidFill>
                  <a:schemeClr val="tx1"/>
                </a:solidFill>
              </a:rPr>
              <a:t> year?</a:t>
            </a:r>
            <a:endParaRPr lang="en-CA" sz="4000" dirty="0">
              <a:solidFill>
                <a:srgbClr val="00FFFF"/>
              </a:solidFill>
            </a:endParaRPr>
          </a:p>
        </p:txBody>
      </p:sp>
      <p:sp>
        <p:nvSpPr>
          <p:cNvPr id="2" name="Bent Arrow 1"/>
          <p:cNvSpPr/>
          <p:nvPr/>
        </p:nvSpPr>
        <p:spPr>
          <a:xfrm flipH="1">
            <a:off x="8717871" y="4643021"/>
            <a:ext cx="1189607" cy="1313896"/>
          </a:xfrm>
          <a:prstGeom prst="bentArrow">
            <a:avLst>
              <a:gd name="adj1" fmla="val 16818"/>
              <a:gd name="adj2" fmla="val 20865"/>
              <a:gd name="adj3" fmla="val 37030"/>
              <a:gd name="adj4" fmla="val 54659"/>
            </a:avLst>
          </a:prstGeom>
          <a:gradFill flip="none" rotWithShape="1">
            <a:gsLst>
              <a:gs pos="53000">
                <a:srgbClr val="FFFF00"/>
              </a:gs>
              <a:gs pos="74000">
                <a:srgbClr val="00FFFF"/>
              </a:gs>
              <a:gs pos="77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repeatCount="3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99"/>
            </a:gs>
            <a:gs pos="74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07905" y="1184988"/>
            <a:ext cx="5738326" cy="5467739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sz="2800" cap="none" dirty="0"/>
              <a:t>D</a:t>
            </a:r>
            <a:r>
              <a:rPr lang="en-CA" sz="2800" cap="none" dirty="0" smtClean="0"/>
              <a:t>id Abraham live out </a:t>
            </a:r>
            <a:r>
              <a:rPr lang="en-CA" sz="2800" u="sng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ANY</a:t>
            </a:r>
            <a:r>
              <a:rPr lang="en-CA" sz="2800" cap="none" dirty="0" smtClean="0">
                <a:latin typeface="Arial Black" panose="020B0A04020102020204" pitchFamily="34" charset="0"/>
              </a:rPr>
              <a:t> </a:t>
            </a:r>
            <a:r>
              <a:rPr lang="en-CA" sz="2800" u="sng" cap="none" dirty="0" smtClean="0">
                <a:latin typeface="Arial Black" panose="020B0A04020102020204" pitchFamily="34" charset="0"/>
              </a:rPr>
              <a:t>lunar based years</a:t>
            </a:r>
            <a:r>
              <a:rPr lang="en-CA" sz="2800" cap="none" dirty="0" smtClean="0">
                <a:latin typeface="Arial Black" panose="020B0A04020102020204" pitchFamily="34" charset="0"/>
              </a:rPr>
              <a:t>?</a:t>
            </a:r>
            <a:r>
              <a:rPr lang="en-CA" sz="2800" cap="none" dirty="0" smtClean="0"/>
              <a:t> Years where the months cannot be divided evenly without there being a month left over?         </a:t>
            </a:r>
            <a:r>
              <a:rPr lang="en-CA" sz="2800" b="1" cap="none" dirty="0" smtClean="0">
                <a:solidFill>
                  <a:srgbClr val="C00000"/>
                </a:solidFill>
              </a:rPr>
              <a:t>(A 13</a:t>
            </a:r>
            <a:r>
              <a:rPr lang="en-CA" sz="2800" b="1" cap="none" baseline="30000" dirty="0" smtClean="0">
                <a:solidFill>
                  <a:srgbClr val="C00000"/>
                </a:solidFill>
              </a:rPr>
              <a:t>th</a:t>
            </a:r>
            <a:r>
              <a:rPr lang="en-CA" sz="2800" b="1" cap="none" dirty="0" smtClean="0">
                <a:solidFill>
                  <a:srgbClr val="C00000"/>
                </a:solidFill>
              </a:rPr>
              <a:t> Month?)</a:t>
            </a:r>
          </a:p>
          <a:p>
            <a:r>
              <a:rPr lang="en-US" sz="2800" b="1" cap="none" dirty="0" smtClean="0">
                <a:solidFill>
                  <a:srgbClr val="009999"/>
                </a:solidFill>
                <a:latin typeface="arial" panose="020B0604020202020204" pitchFamily="34" charset="0"/>
              </a:rPr>
              <a:t>Gen 25:7  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And these </a:t>
            </a:r>
            <a:r>
              <a:rPr lang="en-US" sz="2800" i="1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are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 the days of the 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2800" b="1" baseline="30000" dirty="0">
                <a:solidFill>
                  <a:srgbClr val="9E0B0F"/>
                </a:solidFill>
                <a:latin typeface="arial" panose="020B0604020202020204" pitchFamily="34" charset="0"/>
                <a:hlinkClick r:id="rId2"/>
              </a:rPr>
              <a:t>H8141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of </a:t>
            </a:r>
            <a:r>
              <a:rPr lang="en-US" sz="2800" cap="none" dirty="0">
                <a:solidFill>
                  <a:srgbClr val="0A0A0A"/>
                </a:solidFill>
                <a:latin typeface="arial" panose="020B0604020202020204" pitchFamily="34" charset="0"/>
              </a:rPr>
              <a:t>A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braham's life which he lived,</a:t>
            </a:r>
            <a:b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</a:b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an hundred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threescore</a:t>
            </a:r>
            <a:r>
              <a:rPr lang="en-US" sz="2800" b="1" baseline="30000" dirty="0" smtClean="0">
                <a:solidFill>
                  <a:srgbClr val="9E0B0F"/>
                </a:solidFill>
                <a:latin typeface="arial" panose="020B0604020202020204" pitchFamily="34" charset="0"/>
              </a:rPr>
              <a:t/>
            </a:r>
            <a:br>
              <a:rPr lang="en-US" sz="2800" b="1" baseline="30000" dirty="0" smtClean="0">
                <a:solidFill>
                  <a:srgbClr val="9E0B0F"/>
                </a:solidFill>
                <a:latin typeface="arial" panose="020B0604020202020204" pitchFamily="34" charset="0"/>
              </a:rPr>
            </a:br>
            <a:r>
              <a:rPr lang="en-US" sz="28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and fifteen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2800" b="1" baseline="30000" dirty="0">
                <a:solidFill>
                  <a:srgbClr val="9E0B0F"/>
                </a:solidFill>
                <a:latin typeface="arial" panose="020B0604020202020204" pitchFamily="34" charset="0"/>
                <a:hlinkClick r:id="rId2"/>
              </a:rPr>
              <a:t>H8141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US" sz="2800" b="1" baseline="30000" dirty="0" smtClean="0">
                <a:solidFill>
                  <a:srgbClr val="9E0B0F"/>
                </a:solidFill>
                <a:latin typeface="arial" panose="020B0604020202020204" pitchFamily="34" charset="0"/>
              </a:rPr>
              <a:t> </a:t>
            </a:r>
            <a:r>
              <a:rPr lang="en-US" sz="2800" b="1" baseline="30000" dirty="0" smtClean="0">
                <a:solidFill>
                  <a:srgbClr val="9E0B0F"/>
                </a:solidFill>
                <a:latin typeface="arial" panose="020B0604020202020204" pitchFamily="34" charset="0"/>
                <a:hlinkClick r:id="rId2"/>
              </a:rPr>
              <a:t>H8141</a:t>
            </a:r>
            <a:r>
              <a:rPr lang="en-US" sz="28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. 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endParaRPr lang="en-US" sz="2800" cap="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7734" y="217715"/>
            <a:ext cx="11896531" cy="743337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The </a:t>
            </a:r>
            <a:r>
              <a:rPr lang="en-CA" sz="3200" i="1" dirty="0">
                <a:ln w="19050">
                  <a:solidFill>
                    <a:srgbClr val="663300"/>
                  </a:solidFill>
                </a:ln>
                <a:gradFill>
                  <a:gsLst>
                    <a:gs pos="49000">
                      <a:srgbClr val="FFFF00"/>
                    </a:gs>
                    <a:gs pos="83000">
                      <a:srgbClr val="00B0F0">
                        <a:lumMod val="68000"/>
                        <a:lumOff val="32000"/>
                      </a:srgbClr>
                    </a:gs>
                    <a:gs pos="18000">
                      <a:schemeClr val="accent2">
                        <a:lumMod val="78000"/>
                      </a:schemeClr>
                    </a:gs>
                  </a:gsLst>
                  <a:lin ang="5400000" scaled="0"/>
                </a:gradFill>
                <a:latin typeface="Arial Black" panose="020B0A04020102020204" pitchFamily="34" charset="0"/>
              </a:rPr>
              <a:t>Mazzaroth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r>
              <a:rPr lang="en-CA" sz="3200" dirty="0" smtClean="0">
                <a:solidFill>
                  <a:schemeClr val="tx1"/>
                </a:solidFill>
              </a:rPr>
              <a:t> &amp; the </a:t>
            </a:r>
            <a:r>
              <a:rPr lang="en-CA" sz="3200" b="1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</a:rPr>
              <a:t>Moon</a:t>
            </a:r>
            <a:r>
              <a:rPr lang="en-CA" sz="3200" dirty="0" smtClean="0">
                <a:solidFill>
                  <a:schemeClr val="tx1"/>
                </a:solidFill>
              </a:rPr>
              <a:t> - </a:t>
            </a:r>
            <a:r>
              <a:rPr lang="en-CA" sz="3200" dirty="0" smtClean="0">
                <a:solidFill>
                  <a:srgbClr val="00FFFF"/>
                </a:solidFill>
              </a:rPr>
              <a:t>a </a:t>
            </a:r>
            <a:r>
              <a:rPr lang="en-CA" sz="3200" dirty="0" smtClean="0">
                <a:ln w="38100">
                  <a:solidFill>
                    <a:srgbClr val="663300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SPIRITUAL LIGHT </a:t>
            </a:r>
            <a:r>
              <a:rPr lang="en-CA" sz="3200" dirty="0" smtClean="0">
                <a:solidFill>
                  <a:srgbClr val="00FFFF"/>
                </a:solidFill>
              </a:rPr>
              <a:t>presence</a:t>
            </a:r>
            <a:r>
              <a:rPr lang="en-CA" sz="3200" dirty="0">
                <a:solidFill>
                  <a:srgbClr val="00FFFF"/>
                </a:solidFill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5866331" y="961052"/>
            <a:ext cx="5388394" cy="5691675"/>
          </a:xfrm>
          <a:prstGeom prst="cloudCallout">
            <a:avLst>
              <a:gd name="adj1" fmla="val -68959"/>
              <a:gd name="adj2" fmla="val 37716"/>
            </a:avLst>
          </a:prstGeom>
          <a:solidFill>
            <a:srgbClr val="00B050"/>
          </a:solidFill>
          <a:ln w="5715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dirty="0" smtClean="0"/>
              <a:t>3 Witnesses to Abraham’s </a:t>
            </a:r>
            <a:r>
              <a:rPr lang="en-CA" sz="3600" i="1" dirty="0" smtClean="0">
                <a:solidFill>
                  <a:schemeClr val="accent6">
                    <a:lumMod val="75000"/>
                  </a:schemeClr>
                </a:solidFill>
              </a:rPr>
              <a:t>{Shaneh} </a:t>
            </a:r>
            <a:r>
              <a:rPr lang="en-CA" sz="3600" dirty="0" smtClean="0"/>
              <a:t>years that can be divided equally without any remainders left over!</a:t>
            </a:r>
            <a:endParaRPr lang="en-C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787" y="1310261"/>
            <a:ext cx="2039213" cy="1884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&quot;No&quot; Symbol 11"/>
          <p:cNvSpPr/>
          <p:nvPr/>
        </p:nvSpPr>
        <p:spPr>
          <a:xfrm>
            <a:off x="9889464" y="1010293"/>
            <a:ext cx="2425812" cy="2490145"/>
          </a:xfrm>
          <a:prstGeom prst="noSmoking">
            <a:avLst>
              <a:gd name="adj" fmla="val 12712"/>
            </a:avLst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9999"/>
            </a:gs>
            <a:gs pos="85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9421904" y="2072010"/>
            <a:ext cx="1775012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7064189" y="2080394"/>
            <a:ext cx="1775012" cy="9144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49624" y="2259107"/>
            <a:ext cx="11483788" cy="4428564"/>
          </a:xfrm>
          <a:noFill/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     - </a:t>
            </a:r>
            <a:r>
              <a:rPr lang="en-US" sz="3200" cap="none" dirty="0" smtClean="0">
                <a:solidFill>
                  <a:srgbClr val="0A0A0A"/>
                </a:solidFill>
                <a:latin typeface="arial" panose="020B0604020202020204" pitchFamily="34" charset="0"/>
              </a:rPr>
              <a:t>an </a:t>
            </a:r>
            <a:r>
              <a:rPr lang="en-US" sz="3200" cap="none" dirty="0">
                <a:solidFill>
                  <a:srgbClr val="0A0A0A"/>
                </a:solidFill>
                <a:latin typeface="arial" panose="020B0604020202020204" pitchFamily="34" charset="0"/>
              </a:rPr>
              <a:t>hundred</a:t>
            </a:r>
            <a:r>
              <a:rPr lang="en-US" sz="3200" dirty="0">
                <a:solidFill>
                  <a:srgbClr val="0A0A0A"/>
                </a:solidFill>
                <a:latin typeface="arial" panose="020B0604020202020204" pitchFamily="34" charset="0"/>
              </a:rPr>
              <a:t>  </a:t>
            </a:r>
            <a:r>
              <a:rPr lang="en-US" sz="3200" cap="none" dirty="0">
                <a:solidFill>
                  <a:srgbClr val="0A0A0A"/>
                </a:solidFill>
                <a:latin typeface="arial" panose="020B0604020202020204" pitchFamily="34" charset="0"/>
              </a:rPr>
              <a:t>threescore and fifteen</a:t>
            </a:r>
            <a:r>
              <a:rPr lang="en-US" sz="32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3200" b="1" baseline="30000" dirty="0">
                <a:ln w="6350">
                  <a:solidFill>
                    <a:srgbClr val="00FF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H8141</a:t>
            </a:r>
            <a:r>
              <a:rPr lang="en-US" sz="32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years. </a:t>
            </a:r>
            <a:r>
              <a:rPr lang="en-US" sz="32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3200" b="1" baseline="30000" dirty="0">
                <a:ln w="6350">
                  <a:solidFill>
                    <a:srgbClr val="00FF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H8141</a:t>
            </a:r>
            <a:endParaRPr lang="en-US" sz="3200" cap="none" dirty="0">
              <a:ln w="6350">
                <a:solidFill>
                  <a:srgbClr val="00FF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cap="none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		175 </a:t>
            </a:r>
            <a:r>
              <a:rPr lang="en-US" sz="4400" b="1" u="sng" dirty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US" sz="4400" b="1" cap="none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! - H8141- </a:t>
            </a:r>
            <a:r>
              <a:rPr lang="en-US" sz="44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Shaneh</a:t>
            </a:r>
            <a:r>
              <a:rPr lang="en-US" sz="4400" b="1" cap="none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400" b="1" cap="none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		175 ÷ 7 = 25</a:t>
            </a:r>
          </a:p>
          <a:p>
            <a:pPr marL="0" indent="0">
              <a:buNone/>
            </a:pPr>
            <a:r>
              <a:rPr lang="en-US" sz="4400" b="1" cap="none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		NO REMAINDER!  </a:t>
            </a:r>
            <a:br>
              <a:rPr lang="en-US" sz="4400" b="1" cap="none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</a:br>
            <a:r>
              <a:rPr lang="en-US" sz="4400" b="1" cap="none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					NO </a:t>
            </a:r>
            <a:endParaRPr lang="en-US" sz="4400" b="1" cap="none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43298" y="213585"/>
            <a:ext cx="8086820" cy="1845231"/>
          </a:xfrm>
          <a:prstGeom prst="rect">
            <a:avLst/>
          </a:prstGeom>
          <a:gradFill flip="none" rotWithShape="1">
            <a:gsLst>
              <a:gs pos="4500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dirty="0" smtClean="0">
                <a:ln w="28575">
                  <a:solidFill>
                    <a:srgbClr val="9933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Abraham’s Life - Years – </a:t>
            </a:r>
            <a:r>
              <a:rPr lang="en-CA" sz="4400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/>
            </a:r>
            <a:br>
              <a:rPr lang="en-CA" sz="4400" dirty="0" smtClean="0">
                <a:solidFill>
                  <a:srgbClr val="00FF00"/>
                </a:solidFill>
                <a:latin typeface="Arial Black" panose="020B0A04020102020204" pitchFamily="34" charset="0"/>
              </a:rPr>
            </a:br>
            <a:r>
              <a:rPr lang="en-CA" sz="4400" dirty="0">
                <a:solidFill>
                  <a:schemeClr val="tx1"/>
                </a:solidFill>
              </a:rPr>
              <a:t>a</a:t>
            </a:r>
            <a:r>
              <a:rPr lang="en-CA" sz="4400" dirty="0" smtClean="0">
                <a:solidFill>
                  <a:schemeClr val="tx1"/>
                </a:solidFill>
              </a:rPr>
              <a:t>re they </a:t>
            </a:r>
            <a:r>
              <a:rPr lang="en-CA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Divisible Evenly?</a:t>
            </a:r>
            <a:endParaRPr lang="en-CA" sz="440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28046" y="4644881"/>
            <a:ext cx="2421236" cy="2340926"/>
            <a:chOff x="9869427" y="-69949"/>
            <a:chExt cx="2421236" cy="23409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0368" y="158620"/>
              <a:ext cx="2039213" cy="18847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Oval 13"/>
            <p:cNvSpPr/>
            <p:nvPr/>
          </p:nvSpPr>
          <p:spPr>
            <a:xfrm>
              <a:off x="9869427" y="-69949"/>
              <a:ext cx="2421236" cy="23409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600" dirty="0" smtClean="0">
                  <a:ln w="38100"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13</a:t>
              </a:r>
              <a:endParaRPr lang="en-CA" sz="9600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</a:endParaRPr>
            </a:p>
          </p:txBody>
        </p:sp>
      </p:grpSp>
      <p:pic>
        <p:nvPicPr>
          <p:cNvPr id="18" name="Picture 14" descr="C:\Users\Rae\Desktop\Art on Desktop\white man clip art\3d white people\png\Magnifyinig Glass red 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8"/>
            <a:ext cx="2380294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ultiply 21"/>
          <p:cNvSpPr/>
          <p:nvPr/>
        </p:nvSpPr>
        <p:spPr>
          <a:xfrm>
            <a:off x="6470129" y="4453904"/>
            <a:ext cx="2156928" cy="2722880"/>
          </a:xfrm>
          <a:prstGeom prst="mathMultiply">
            <a:avLst>
              <a:gd name="adj1" fmla="val 16674"/>
            </a:avLst>
          </a:prstGeom>
          <a:solidFill>
            <a:srgbClr val="FF0000">
              <a:alpha val="72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5" descr="C:\Users\Rae\Desktop\Art on Desktop\white man clip art\3d white people\call to or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8534" y="4022595"/>
            <a:ext cx="1847850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009999"/>
            </a:gs>
            <a:gs pos="85000">
              <a:srgbClr val="663300"/>
            </a:gs>
            <a:gs pos="100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461318" y="1434353"/>
            <a:ext cx="11372093" cy="5253318"/>
          </a:xfrm>
          <a:noFill/>
        </p:spPr>
        <p:txBody>
          <a:bodyPr anchor="t">
            <a:normAutofit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663300"/>
                </a:solidFill>
              </a:rPr>
              <a:t>	Yes –</a:t>
            </a: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– </a:t>
            </a:r>
            <a:r>
              <a:rPr lang="en-US" sz="3200" b="1" cap="none" dirty="0" err="1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Yitshaq</a:t>
            </a: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 (Isaac) lived – H8141 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Shaneh years ! 				</a:t>
            </a:r>
            <a:r>
              <a:rPr lang="en-US" sz="3200" cap="none" dirty="0" smtClean="0">
                <a:solidFill>
                  <a:srgbClr val="002060"/>
                </a:solidFill>
              </a:rPr>
              <a:t>Genesis </a:t>
            </a:r>
            <a:r>
              <a:rPr lang="en-US" sz="3200" cap="none" dirty="0">
                <a:solidFill>
                  <a:srgbClr val="002060"/>
                </a:solidFill>
              </a:rPr>
              <a:t>25:26 / </a:t>
            </a:r>
            <a:r>
              <a:rPr lang="en-US" sz="3200" cap="none" dirty="0" smtClean="0">
                <a:solidFill>
                  <a:srgbClr val="002060"/>
                </a:solidFill>
              </a:rPr>
              <a:t>35:28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Y</a:t>
            </a:r>
            <a:r>
              <a:rPr lang="en-US" sz="3200" cap="none" dirty="0" err="1" smtClean="0"/>
              <a:t>a’aqov</a:t>
            </a:r>
            <a:r>
              <a:rPr lang="en-US" sz="3200" dirty="0" smtClean="0"/>
              <a:t> </a:t>
            </a:r>
            <a:r>
              <a:rPr lang="en-US" sz="3200" dirty="0"/>
              <a:t>(</a:t>
            </a:r>
            <a:r>
              <a:rPr lang="en-US" sz="3200" dirty="0" smtClean="0"/>
              <a:t>J</a:t>
            </a:r>
            <a:r>
              <a:rPr lang="en-US" sz="3200" cap="none" dirty="0" smtClean="0"/>
              <a:t>acob</a:t>
            </a:r>
            <a:r>
              <a:rPr lang="en-US" sz="3200" dirty="0" smtClean="0"/>
              <a:t>) </a:t>
            </a:r>
            <a:r>
              <a:rPr lang="en-US" sz="3200" cap="none" dirty="0" smtClean="0"/>
              <a:t>lived according to </a:t>
            </a:r>
            <a:r>
              <a:rPr lang="en-US" sz="3200" b="1" cap="none" dirty="0" err="1" smtClean="0">
                <a:ln>
                  <a:solidFill>
                    <a:schemeClr val="tx1"/>
                  </a:solidFill>
                </a:ln>
                <a:solidFill>
                  <a:srgbClr val="0052F6"/>
                </a:solidFill>
                <a:effectLst>
                  <a:glow rad="127000">
                    <a:srgbClr val="FFFF00"/>
                  </a:glow>
                </a:effectLst>
              </a:rPr>
              <a:t>Yahuah’s</a:t>
            </a:r>
            <a:r>
              <a:rPr lang="en-US" sz="3200" cap="none" dirty="0" smtClean="0"/>
              <a:t> </a:t>
            </a: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H8141 </a:t>
            </a:r>
            <a:b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</a:br>
            <a:r>
              <a:rPr lang="en-US" sz="3200" b="1" cap="none" dirty="0" smtClean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			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Shaneh </a:t>
            </a:r>
            <a:r>
              <a:rPr lang="en-US" sz="3200" b="1" dirty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! </a:t>
            </a:r>
            <a:r>
              <a:rPr lang="en-US" sz="3200" dirty="0"/>
              <a:t>G</a:t>
            </a:r>
            <a:r>
              <a:rPr lang="en-US" sz="3200" cap="none" dirty="0"/>
              <a:t>en</a:t>
            </a:r>
            <a:r>
              <a:rPr lang="en-US" sz="3200" dirty="0"/>
              <a:t> </a:t>
            </a:r>
            <a:r>
              <a:rPr lang="en-US" sz="3200" dirty="0" smtClean="0"/>
              <a:t>47:28 </a:t>
            </a:r>
            <a:endParaRPr lang="en-US" sz="3200" b="1" dirty="0" smtClean="0">
              <a:ln>
                <a:solidFill>
                  <a:srgbClr val="663300"/>
                </a:solidFill>
              </a:ln>
              <a:gradFill>
                <a:gsLst>
                  <a:gs pos="47000">
                    <a:srgbClr val="FFFF00"/>
                  </a:gs>
                  <a:gs pos="39000">
                    <a:srgbClr val="7764EA"/>
                  </a:gs>
                  <a:gs pos="56000">
                    <a:schemeClr val="accent6">
                      <a:lumMod val="75000"/>
                    </a:schemeClr>
                  </a:gs>
                </a:gsLst>
                <a:lin ang="5400000" scaled="0"/>
              </a:gradFill>
            </a:endParaRPr>
          </a:p>
          <a:p>
            <a:pPr marL="0" indent="0" algn="ctr">
              <a:buNone/>
            </a:pP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Interestingly – </a:t>
            </a:r>
            <a:r>
              <a:rPr lang="en-US" sz="3200" dirty="0" smtClean="0"/>
              <a:t>J</a:t>
            </a:r>
            <a:r>
              <a:rPr lang="en-US" sz="3200" cap="none" dirty="0" smtClean="0"/>
              <a:t>acob waited for another </a:t>
            </a:r>
            <a:r>
              <a:rPr lang="en-US" sz="3200" b="1" cap="none" dirty="0" smtClean="0">
                <a:effectLst>
                  <a:glow rad="520700">
                    <a:srgbClr val="00FF00"/>
                  </a:glow>
                </a:effectLst>
              </a:rPr>
              <a:t>7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> </a:t>
            </a:r>
            <a:r>
              <a:rPr lang="en-US" sz="3200" b="1" cap="none" dirty="0">
                <a:ln>
                  <a:solidFill>
                    <a:srgbClr val="9966FF"/>
                  </a:solidFill>
                </a:ln>
                <a:solidFill>
                  <a:srgbClr val="FFFF00"/>
                </a:solidFill>
              </a:rPr>
              <a:t>H8141 </a:t>
            </a:r>
            <a:r>
              <a:rPr lang="en-US" sz="3200" b="1" dirty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Shaneh 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years for Rachel!</a:t>
            </a:r>
            <a:endParaRPr lang="en-US" sz="3200" b="1" dirty="0">
              <a:ln>
                <a:solidFill>
                  <a:srgbClr val="663300"/>
                </a:solidFill>
              </a:ln>
              <a:gradFill>
                <a:gsLst>
                  <a:gs pos="47000">
                    <a:srgbClr val="FFFF00"/>
                  </a:gs>
                  <a:gs pos="39000">
                    <a:srgbClr val="7764EA"/>
                  </a:gs>
                  <a:gs pos="56000">
                    <a:schemeClr val="accent6">
                      <a:lumMod val="75000"/>
                    </a:schemeClr>
                  </a:gs>
                </a:gsLst>
                <a:lin ang="5400000" scaled="0"/>
              </a:gradFill>
            </a:endParaRPr>
          </a:p>
          <a:p>
            <a:pPr marL="0" indent="0" algn="ctr">
              <a:buNone/>
            </a:pPr>
            <a:r>
              <a:rPr lang="en-US" sz="3200" cap="none" dirty="0" smtClean="0"/>
              <a:t> </a:t>
            </a:r>
            <a:r>
              <a:rPr lang="en-US" sz="3200" b="1" dirty="0" smtClean="0">
                <a:ln>
                  <a:solidFill>
                    <a:srgbClr val="663300"/>
                  </a:solidFill>
                </a:ln>
                <a:gradFill>
                  <a:gsLst>
                    <a:gs pos="47000">
                      <a:srgbClr val="FFFF00"/>
                    </a:gs>
                    <a:gs pos="39000">
                      <a:srgbClr val="7764EA"/>
                    </a:gs>
                    <a:gs pos="5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</a:rPr>
              <a:t> </a:t>
            </a:r>
            <a:endParaRPr lang="en-US" sz="3200" b="1" dirty="0">
              <a:ln>
                <a:solidFill>
                  <a:srgbClr val="663300"/>
                </a:solidFill>
              </a:ln>
              <a:gradFill>
                <a:gsLst>
                  <a:gs pos="47000">
                    <a:srgbClr val="FFFF00"/>
                  </a:gs>
                  <a:gs pos="39000">
                    <a:srgbClr val="7764EA"/>
                  </a:gs>
                  <a:gs pos="56000">
                    <a:schemeClr val="accent6">
                      <a:lumMod val="75000"/>
                    </a:schemeClr>
                  </a:gs>
                </a:gsLst>
                <a:lin ang="5400000" scaled="0"/>
              </a:gradFill>
            </a:endParaRPr>
          </a:p>
          <a:p>
            <a:pPr marL="0" indent="0">
              <a:buNone/>
            </a:pPr>
            <a:r>
              <a:rPr lang="en-US" sz="3200" cap="none" dirty="0" smtClean="0"/>
              <a:t> Clearly there was </a:t>
            </a:r>
            <a:r>
              <a:rPr lang="en-US" sz="3200" b="1" cap="none" dirty="0" smtClean="0">
                <a:effectLst>
                  <a:glow rad="127000">
                    <a:srgbClr val="00FF00"/>
                  </a:glow>
                </a:effectLst>
              </a:rPr>
              <a:t>no moon</a:t>
            </a:r>
            <a:r>
              <a:rPr lang="en-US" sz="3200" cap="none" dirty="0" smtClean="0"/>
              <a:t> leading Jacob’s worship of </a:t>
            </a:r>
            <a:r>
              <a:rPr lang="en-US" sz="3200" b="1" cap="none" dirty="0" err="1" smtClean="0">
                <a:ln>
                  <a:solidFill>
                    <a:schemeClr val="tx1"/>
                  </a:solidFill>
                </a:ln>
                <a:solidFill>
                  <a:srgbClr val="0052F6"/>
                </a:solidFill>
                <a:effectLst>
                  <a:glow rad="127000">
                    <a:srgbClr val="FFFF00"/>
                  </a:glow>
                </a:effectLst>
              </a:rPr>
              <a:t>Yahuah</a:t>
            </a:r>
            <a:r>
              <a:rPr lang="en-US" sz="3200" b="1" cap="none" dirty="0" smtClean="0">
                <a:ln>
                  <a:solidFill>
                    <a:schemeClr val="tx1"/>
                  </a:solidFill>
                </a:ln>
                <a:solidFill>
                  <a:srgbClr val="0052F6"/>
                </a:solidFill>
                <a:effectLst>
                  <a:glow rad="127000">
                    <a:srgbClr val="FFFF00"/>
                  </a:glow>
                </a:effectLst>
              </a:rPr>
              <a:t>!</a:t>
            </a:r>
            <a:endParaRPr lang="en-US" sz="3200" b="1" cap="none" dirty="0">
              <a:ln>
                <a:solidFill>
                  <a:schemeClr val="tx1"/>
                </a:solidFill>
              </a:ln>
              <a:solidFill>
                <a:srgbClr val="0052F6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43298" y="213585"/>
            <a:ext cx="8086820" cy="1113191"/>
          </a:xfrm>
          <a:prstGeom prst="rect">
            <a:avLst/>
          </a:prstGeom>
          <a:gradFill flip="none" rotWithShape="1">
            <a:gsLst>
              <a:gs pos="45000">
                <a:srgbClr val="00B0F0">
                  <a:alpha val="0"/>
                </a:srgbClr>
              </a:gs>
              <a:gs pos="69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rgbClr val="0052F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dirty="0" err="1" smtClean="0">
                <a:ln w="28575">
                  <a:solidFill>
                    <a:srgbClr val="9933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Yitshaq</a:t>
            </a:r>
            <a:r>
              <a:rPr lang="en-CA" sz="4400" dirty="0" smtClean="0">
                <a:ln w="28575">
                  <a:solidFill>
                    <a:srgbClr val="993300"/>
                  </a:solidFill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 &amp; Ya’aqov?</a:t>
            </a:r>
            <a:endParaRPr lang="en-CA" sz="4400" dirty="0">
              <a:solidFill>
                <a:srgbClr val="00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869376" y="3441106"/>
            <a:ext cx="2421236" cy="2340926"/>
            <a:chOff x="9869427" y="-69949"/>
            <a:chExt cx="2421236" cy="23409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0368" y="158620"/>
              <a:ext cx="2039213" cy="18847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Oval 13"/>
            <p:cNvSpPr/>
            <p:nvPr/>
          </p:nvSpPr>
          <p:spPr>
            <a:xfrm>
              <a:off x="9869427" y="-69949"/>
              <a:ext cx="2421236" cy="234092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9600" dirty="0" smtClean="0">
                  <a:ln w="28575">
                    <a:solidFill>
                      <a:srgbClr val="FF0000"/>
                    </a:solidFill>
                  </a:ln>
                  <a:solidFill>
                    <a:srgbClr val="00FF00"/>
                  </a:solidFill>
                </a:rPr>
                <a:t>13</a:t>
              </a:r>
              <a:endParaRPr lang="en-CA" sz="9600" dirty="0">
                <a:ln w="28575">
                  <a:solidFill>
                    <a:srgbClr val="FF0000"/>
                  </a:solidFill>
                </a:ln>
                <a:solidFill>
                  <a:srgbClr val="00FF00"/>
                </a:solidFill>
              </a:endParaRPr>
            </a:p>
          </p:txBody>
        </p:sp>
      </p:grpSp>
      <p:pic>
        <p:nvPicPr>
          <p:cNvPr id="18" name="Picture 14" descr="C:\Users\Rae\Desktop\Art on Desktop\white man clip art\3d white people\png\Magnifyinig Glass red 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192" y="3278659"/>
            <a:ext cx="2380294" cy="26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&quot;No&quot; Symbol 11"/>
          <p:cNvSpPr/>
          <p:nvPr/>
        </p:nvSpPr>
        <p:spPr>
          <a:xfrm>
            <a:off x="9898109" y="3363717"/>
            <a:ext cx="2425812" cy="2490145"/>
          </a:xfrm>
          <a:prstGeom prst="noSmoking">
            <a:avLst>
              <a:gd name="adj" fmla="val 12712"/>
            </a:avLst>
          </a:prstGeom>
          <a:solidFill>
            <a:schemeClr val="tx1">
              <a:lumMod val="65000"/>
              <a:lumOff val="35000"/>
              <a:alpha val="55000"/>
            </a:schemeClr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xfrm>
            <a:off x="363304" y="1810139"/>
            <a:ext cx="5542830" cy="489857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85000" lnSpcReduction="10000"/>
            <a:sp3d extrusionH="57150">
              <a:bevelT h="25400" prst="softRound"/>
            </a:sp3d>
          </a:bodyPr>
          <a:lstStyle/>
          <a:p>
            <a:pPr lvl="0">
              <a:buClr>
                <a:prstClr val="black"/>
              </a:buClr>
            </a:pPr>
            <a:r>
              <a:rPr lang="en-CA" sz="3000" b="1" cap="none" dirty="0" smtClean="0">
                <a:solidFill>
                  <a:srgbClr val="00B050"/>
                </a:solidFill>
              </a:rPr>
              <a:t>Gen 37:9 </a:t>
            </a:r>
            <a:r>
              <a:rPr lang="en-CA" sz="3000" cap="none" dirty="0" smtClean="0">
                <a:solidFill>
                  <a:prstClr val="black"/>
                </a:solidFill>
              </a:rPr>
              <a:t>tells us that </a:t>
            </a:r>
            <a:r>
              <a:rPr lang="en-CA" sz="3000" cap="none" dirty="0" err="1" smtClean="0">
                <a:solidFill>
                  <a:prstClr val="black"/>
                </a:solidFill>
              </a:rPr>
              <a:t>Yoseph</a:t>
            </a:r>
            <a:r>
              <a:rPr lang="en-CA" sz="3000" cap="none" dirty="0" smtClean="0">
                <a:solidFill>
                  <a:prstClr val="black"/>
                </a:solidFill>
              </a:rPr>
              <a:t> dreamed a dream containing a moon. </a:t>
            </a:r>
          </a:p>
          <a:p>
            <a:pPr lvl="0">
              <a:buClr>
                <a:prstClr val="black"/>
              </a:buClr>
            </a:pPr>
            <a:r>
              <a:rPr lang="en-CA" sz="3000" cap="none" dirty="0" smtClean="0">
                <a:solidFill>
                  <a:prstClr val="black"/>
                </a:solidFill>
              </a:rPr>
              <a:t>The </a:t>
            </a:r>
            <a:r>
              <a:rPr lang="en-CA" sz="3000" cap="none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life</a:t>
            </a:r>
            <a:r>
              <a:rPr lang="en-CA" sz="3000" cap="none" dirty="0" smtClean="0">
                <a:solidFill>
                  <a:prstClr val="black"/>
                </a:solidFill>
              </a:rPr>
              <a:t> of </a:t>
            </a:r>
            <a:r>
              <a:rPr lang="en-CA" sz="3000" cap="none" dirty="0" err="1" smtClean="0">
                <a:solidFill>
                  <a:prstClr val="black"/>
                </a:solidFill>
              </a:rPr>
              <a:t>Yoseph</a:t>
            </a:r>
            <a:r>
              <a:rPr lang="en-CA" sz="3000" cap="none" dirty="0" smtClean="0">
                <a:solidFill>
                  <a:prstClr val="black"/>
                </a:solidFill>
              </a:rPr>
              <a:t> – 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G</a:t>
            </a:r>
            <a:r>
              <a:rPr lang="en-US" sz="2800" b="1" cap="none" dirty="0" smtClean="0">
                <a:solidFill>
                  <a:srgbClr val="00B050"/>
                </a:solidFill>
              </a:rPr>
              <a:t>en</a:t>
            </a:r>
            <a:r>
              <a:rPr lang="en-US" sz="2800" b="1" dirty="0" smtClean="0">
                <a:solidFill>
                  <a:srgbClr val="00B050"/>
                </a:solidFill>
              </a:rPr>
              <a:t> 50:26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3300" cap="none" dirty="0"/>
              <a:t>S</a:t>
            </a:r>
            <a:r>
              <a:rPr lang="en-US" sz="3300" cap="none" dirty="0" smtClean="0"/>
              <a:t>o </a:t>
            </a:r>
            <a:r>
              <a:rPr lang="en-US" sz="3300" cap="none" dirty="0"/>
              <a:t>J</a:t>
            </a:r>
            <a:r>
              <a:rPr lang="en-US" sz="3300" cap="none" dirty="0" smtClean="0"/>
              <a:t>oseph died, </a:t>
            </a:r>
            <a:r>
              <a:rPr lang="en-US" sz="3300" i="1" cap="none" dirty="0" smtClean="0"/>
              <a:t>being</a:t>
            </a:r>
            <a:r>
              <a:rPr lang="en-US" sz="3300" cap="none" dirty="0" smtClean="0"/>
              <a:t> an hundred and ten </a:t>
            </a:r>
            <a:r>
              <a:rPr lang="en-US" sz="3300" b="1" cap="none" dirty="0" smtClean="0">
                <a:ln>
                  <a:solidFill>
                    <a:srgbClr val="00FF00"/>
                  </a:solidFill>
                </a:ln>
                <a:effectLst>
                  <a:glow rad="127000">
                    <a:srgbClr val="00FF00"/>
                  </a:glow>
                </a:effectLst>
              </a:rPr>
              <a:t>years</a:t>
            </a:r>
            <a:r>
              <a:rPr lang="en-US" sz="3300" cap="none" dirty="0" smtClean="0"/>
              <a:t> </a:t>
            </a:r>
            <a:r>
              <a:rPr lang="en-US" sz="3300" cap="none" dirty="0" smtClean="0">
                <a:ln>
                  <a:solidFill>
                    <a:srgbClr val="00FF00"/>
                  </a:solidFill>
                </a:ln>
              </a:rPr>
              <a:t>[H8141 Shaneh] </a:t>
            </a:r>
            <a:r>
              <a:rPr lang="en-US" sz="3300" cap="none" dirty="0" smtClean="0"/>
              <a:t>old: and they embalmed him, and he was put in a coffin in Egypt.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72860" y="1810139"/>
            <a:ext cx="5581389" cy="4898570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sz="2800" cap="none" dirty="0" smtClean="0"/>
              <a:t>The context in </a:t>
            </a:r>
            <a:r>
              <a:rPr lang="en-CA" sz="2800" b="1" cap="none" dirty="0" smtClean="0">
                <a:solidFill>
                  <a:srgbClr val="00B050"/>
                </a:solidFill>
              </a:rPr>
              <a:t>Gen 37:9 </a:t>
            </a:r>
            <a:r>
              <a:rPr lang="en-CA" sz="2800" cap="none" dirty="0" smtClean="0"/>
              <a:t>says nothing about looking to the moon for direction of times.  </a:t>
            </a:r>
            <a:r>
              <a:rPr lang="en-CA" sz="2800" cap="none" dirty="0" err="1" smtClean="0"/>
              <a:t>Yoseph</a:t>
            </a:r>
            <a:r>
              <a:rPr lang="en-CA" sz="2800" cap="none" dirty="0" smtClean="0"/>
              <a:t> being a man of </a:t>
            </a:r>
            <a:r>
              <a:rPr lang="en-CA" sz="2800" cap="none" dirty="0" err="1" smtClean="0">
                <a:solidFill>
                  <a:srgbClr val="0066FF"/>
                </a:solidFill>
              </a:rPr>
              <a:t>Yahuah</a:t>
            </a:r>
            <a:r>
              <a:rPr lang="en-CA" sz="2800" cap="none" dirty="0">
                <a:solidFill>
                  <a:srgbClr val="0066FF"/>
                </a:solidFill>
              </a:rPr>
              <a:t>,</a:t>
            </a:r>
            <a:r>
              <a:rPr lang="en-CA" sz="2800" cap="none" dirty="0" smtClean="0"/>
              <a:t> </a:t>
            </a:r>
            <a:r>
              <a:rPr lang="en-CA" sz="2800" u="sng" cap="none" dirty="0" smtClean="0"/>
              <a:t>he</a:t>
            </a:r>
            <a:r>
              <a:rPr lang="en-CA" sz="2800" cap="none" dirty="0" smtClean="0"/>
              <a:t> </a:t>
            </a:r>
            <a:r>
              <a:rPr lang="en-CA" sz="2800" b="1" u="sng" cap="none" dirty="0" smtClean="0">
                <a:solidFill>
                  <a:srgbClr val="FF0000"/>
                </a:solidFill>
              </a:rPr>
              <a:t>NEVER</a:t>
            </a:r>
            <a:r>
              <a:rPr lang="en-CA" sz="2800" cap="none" dirty="0" smtClean="0"/>
              <a:t> </a:t>
            </a:r>
            <a:r>
              <a:rPr lang="en-CA" sz="2800" u="sng" cap="none" dirty="0" smtClean="0"/>
              <a:t>lived out a 13</a:t>
            </a:r>
            <a:r>
              <a:rPr lang="en-CA" sz="2800" u="sng" cap="none" baseline="30000" dirty="0" smtClean="0"/>
              <a:t>th</a:t>
            </a:r>
            <a:r>
              <a:rPr lang="en-CA" sz="2800" u="sng" cap="none" dirty="0" smtClean="0"/>
              <a:t> month nor looked to the moon to determine months</a:t>
            </a:r>
            <a:r>
              <a:rPr lang="en-CA" sz="2800" cap="none" dirty="0" smtClean="0"/>
              <a:t>, y</a:t>
            </a:r>
            <a:r>
              <a:rPr lang="en-CA" sz="2800" u="sng" cap="none" dirty="0" smtClean="0"/>
              <a:t>ears or A</a:t>
            </a:r>
            <a:r>
              <a:rPr lang="en-CA" sz="2800" cap="none" dirty="0" smtClean="0"/>
              <a:t>pp</a:t>
            </a:r>
            <a:r>
              <a:rPr lang="en-CA" sz="2800" u="sng" cap="none" dirty="0" smtClean="0"/>
              <a:t>ointed Times</a:t>
            </a:r>
            <a:r>
              <a:rPr lang="en-CA" sz="2800" cap="none" dirty="0" smtClean="0"/>
              <a:t>. </a:t>
            </a:r>
          </a:p>
          <a:p>
            <a:r>
              <a:rPr lang="en-CA" sz="2800" cap="none" dirty="0" smtClean="0"/>
              <a:t>A lunar based worship year did not exist for </a:t>
            </a:r>
            <a:r>
              <a:rPr lang="en-CA" sz="2800" cap="none" dirty="0" err="1" smtClean="0"/>
              <a:t>Yoseph</a:t>
            </a:r>
            <a:r>
              <a:rPr lang="en-CA" sz="2800" cap="none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7785" y="649909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15481" y="279915"/>
            <a:ext cx="10161037" cy="1343608"/>
          </a:xfrm>
          <a:prstGeom prst="rect">
            <a:avLst/>
          </a:prstGeom>
          <a:gradFill>
            <a:gsLst>
              <a:gs pos="45000">
                <a:srgbClr val="00B0F0">
                  <a:alpha val="48000"/>
                </a:srgbClr>
              </a:gs>
              <a:gs pos="61000">
                <a:srgbClr val="00FFFF"/>
              </a:gs>
              <a:gs pos="53000">
                <a:schemeClr val="accent6">
                  <a:lumMod val="75000"/>
                </a:schemeClr>
              </a:gs>
            </a:gsLst>
            <a:lin ang="5400000" scaled="0"/>
          </a:gradFill>
          <a:ln w="38100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>
                <a:solidFill>
                  <a:schemeClr val="tx1"/>
                </a:solidFill>
              </a:rPr>
              <a:t>The Moon was first identified in </a:t>
            </a:r>
            <a:r>
              <a:rPr lang="en-CA" sz="3200" dirty="0" err="1" smtClean="0">
                <a:solidFill>
                  <a:schemeClr val="tx1"/>
                </a:solidFill>
              </a:rPr>
              <a:t>Yoseph’s</a:t>
            </a:r>
            <a:r>
              <a:rPr lang="en-CA" sz="3200" dirty="0" smtClean="0">
                <a:solidFill>
                  <a:schemeClr val="tx1"/>
                </a:solidFill>
              </a:rPr>
              <a:t> Dream. </a:t>
            </a:r>
            <a:br>
              <a:rPr lang="en-CA" sz="3200" dirty="0" smtClean="0">
                <a:solidFill>
                  <a:schemeClr val="tx1"/>
                </a:solidFill>
              </a:rPr>
            </a:br>
            <a:r>
              <a:rPr lang="en-CA" sz="3200" dirty="0" smtClean="0">
                <a:solidFill>
                  <a:schemeClr val="tx1"/>
                </a:solidFill>
              </a:rPr>
              <a:t>Did </a:t>
            </a:r>
            <a:r>
              <a:rPr lang="en-CA" sz="3200" dirty="0" err="1" smtClean="0">
                <a:solidFill>
                  <a:schemeClr val="tx1"/>
                </a:solidFill>
              </a:rPr>
              <a:t>Yoseph’s</a:t>
            </a:r>
            <a:r>
              <a:rPr lang="en-CA" sz="3200" dirty="0" smtClean="0">
                <a:solidFill>
                  <a:schemeClr val="tx1"/>
                </a:solidFill>
              </a:rPr>
              <a:t> life consist of lunar years?</a:t>
            </a:r>
            <a:endParaRPr lang="en-CA" sz="3200" dirty="0">
              <a:solidFill>
                <a:srgbClr val="00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04660" y="4376691"/>
            <a:ext cx="1340528" cy="559293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7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repeatCount="3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78000"/>
                <a:shade val="100000"/>
                <a:hueMod val="136000"/>
                <a:satMod val="160000"/>
                <a:lumMod val="105000"/>
                <a:alpha val="53000"/>
              </a:schemeClr>
            </a:gs>
            <a:gs pos="100000">
              <a:schemeClr val="bg2">
                <a:shade val="92000"/>
                <a:satMod val="170000"/>
                <a:lumMod val="96000"/>
                <a:alpha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26248" y="6564005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77</a:t>
            </a:fld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267854" y="295564"/>
            <a:ext cx="11619345" cy="6268441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</a:schemeClr>
              </a:gs>
              <a:gs pos="70000">
                <a:srgbClr val="00FFFF">
                  <a:alpha val="56000"/>
                </a:srgbClr>
              </a:gs>
              <a:gs pos="99000">
                <a:srgbClr val="9966FF">
                  <a:alpha val="8000"/>
                </a:srgb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just"/>
            <a:r>
              <a:rPr lang="en-CA" sz="3200" dirty="0">
                <a:solidFill>
                  <a:schemeClr val="tx1"/>
                </a:solidFill>
              </a:rPr>
              <a:t>Joseph dreamed about the moon in his celestial type </a:t>
            </a:r>
            <a:r>
              <a:rPr lang="en-CA" sz="3200" dirty="0" smtClean="0">
                <a:solidFill>
                  <a:schemeClr val="tx1"/>
                </a:solidFill>
              </a:rPr>
              <a:t>dream.  Yet the years that Joseph lived are recorded as </a:t>
            </a:r>
            <a:r>
              <a:rPr lang="en-CA" sz="3200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</a:rPr>
              <a:t>Shaneh</a:t>
            </a:r>
            <a:r>
              <a:rPr lang="en-CA" sz="3200" dirty="0" smtClean="0">
                <a:solidFill>
                  <a:schemeClr val="tx1"/>
                </a:solidFill>
              </a:rPr>
              <a:t> years.  This factor shows that even though Joseph’s dream contained a moon identity, it – the moon – had zero connection with timing </a:t>
            </a:r>
            <a:r>
              <a:rPr lang="en-CA" sz="3200" b="1" dirty="0" err="1" smtClean="0">
                <a:ln>
                  <a:solidFill>
                    <a:srgbClr val="002060"/>
                  </a:solidFill>
                </a:ln>
                <a:solidFill>
                  <a:srgbClr val="0052F6"/>
                </a:solidFill>
              </a:rPr>
              <a:t>Yahuah’s</a:t>
            </a:r>
            <a:r>
              <a:rPr lang="en-CA" sz="3200" dirty="0" smtClean="0">
                <a:solidFill>
                  <a:schemeClr val="tx1"/>
                </a:solidFill>
              </a:rPr>
              <a:t> worship year! </a:t>
            </a:r>
          </a:p>
          <a:p>
            <a:pPr algn="just"/>
            <a:r>
              <a:rPr lang="en-CA" sz="3200" dirty="0" smtClean="0">
                <a:solidFill>
                  <a:schemeClr val="tx1"/>
                </a:solidFill>
              </a:rPr>
              <a:t>What about the </a:t>
            </a:r>
            <a:r>
              <a:rPr lang="en-CA" sz="3200" dirty="0" smtClean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years</a:t>
            </a:r>
            <a:r>
              <a:rPr lang="en-CA" sz="3200" dirty="0" smtClean="0">
                <a:solidFill>
                  <a:schemeClr val="tx1"/>
                </a:solidFill>
              </a:rPr>
              <a:t> of famine detailed in Pharaoh’s dream?</a:t>
            </a:r>
          </a:p>
          <a:p>
            <a:r>
              <a:rPr lang="en-US" sz="2800" b="1" dirty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  <a:hlinkClick r:id="rId2"/>
              </a:rPr>
              <a:t>Gen 41:1</a:t>
            </a:r>
            <a:endParaRPr lang="en-US" sz="2800" b="1" dirty="0">
              <a:ln w="19050">
                <a:solidFill>
                  <a:srgbClr val="0066FF"/>
                </a:solidFill>
              </a:ln>
              <a:solidFill>
                <a:srgbClr val="0A0A0A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And it came to pass at the end of two full </a:t>
            </a:r>
            <a:r>
              <a:rPr lang="en-US" sz="2800" dirty="0">
                <a:solidFill>
                  <a:srgbClr val="0A0A0A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years,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2800" b="1" baseline="30000" dirty="0" smtClean="0">
                <a:solidFill>
                  <a:srgbClr val="FFFF00"/>
                </a:solidFill>
                <a:latin typeface="arial" panose="020B0604020202020204" pitchFamily="34" charset="0"/>
              </a:rPr>
              <a:t>(H8141 Shaneh) 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that Pharaoh dreamed: and, behold, he stood by the river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.</a:t>
            </a:r>
            <a:b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</a:br>
            <a:r>
              <a:rPr lang="en-US" sz="2800" b="1" dirty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  <a:hlinkClick r:id="rId3"/>
              </a:rPr>
              <a:t>Gen 41:26</a:t>
            </a:r>
            <a:endParaRPr lang="en-US" sz="2800" b="1" dirty="0">
              <a:ln w="19050">
                <a:solidFill>
                  <a:srgbClr val="0066FF"/>
                </a:solidFill>
              </a:ln>
              <a:solidFill>
                <a:srgbClr val="0A0A0A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The seven good </a:t>
            </a:r>
            <a:r>
              <a:rPr lang="en-US" sz="2800" dirty="0" err="1">
                <a:solidFill>
                  <a:srgbClr val="0A0A0A"/>
                </a:solidFill>
                <a:latin typeface="arial" panose="020B0604020202020204" pitchFamily="34" charset="0"/>
              </a:rPr>
              <a:t>kine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0A0A0A"/>
                </a:solidFill>
                <a:latin typeface="arial" panose="020B0604020202020204" pitchFamily="34" charset="0"/>
              </a:rPr>
              <a:t>are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 seven </a:t>
            </a:r>
            <a:r>
              <a:rPr lang="en-US" sz="2800" dirty="0">
                <a:solidFill>
                  <a:srgbClr val="0A0A0A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years;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2800" b="1" baseline="30000" dirty="0" smtClean="0">
                <a:solidFill>
                  <a:srgbClr val="FFFF00"/>
                </a:solidFill>
                <a:latin typeface="arial" panose="020B0604020202020204" pitchFamily="34" charset="0"/>
              </a:rPr>
              <a:t>(H8141 Shaneh)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and the seven good ears </a:t>
            </a:r>
            <a:r>
              <a:rPr lang="en-US" sz="2800" i="1" dirty="0">
                <a:solidFill>
                  <a:srgbClr val="0A0A0A"/>
                </a:solidFill>
                <a:latin typeface="arial" panose="020B0604020202020204" pitchFamily="34" charset="0"/>
              </a:rPr>
              <a:t>are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 seven </a:t>
            </a:r>
            <a:r>
              <a:rPr lang="en-US" sz="2800" dirty="0">
                <a:solidFill>
                  <a:srgbClr val="0A0A0A"/>
                </a:solidFill>
                <a:effectLst>
                  <a:glow rad="127000">
                    <a:srgbClr val="FFFF00"/>
                  </a:glow>
                </a:effectLst>
                <a:latin typeface="arial" panose="020B0604020202020204" pitchFamily="34" charset="0"/>
              </a:rPr>
              <a:t>years: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800" b="1" baseline="30000" dirty="0" smtClean="0">
                <a:solidFill>
                  <a:srgbClr val="FFFF00"/>
                </a:solidFill>
                <a:latin typeface="arial" panose="020B0604020202020204" pitchFamily="34" charset="0"/>
              </a:rPr>
              <a:t>(H8141 </a:t>
            </a:r>
            <a:r>
              <a:rPr lang="en-US" sz="2800" b="1" baseline="30000" dirty="0">
                <a:solidFill>
                  <a:srgbClr val="FFFF00"/>
                </a:solidFill>
                <a:latin typeface="arial" panose="020B0604020202020204" pitchFamily="34" charset="0"/>
              </a:rPr>
              <a:t>Shaneh)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the dream </a:t>
            </a:r>
            <a:r>
              <a:rPr lang="en-US" sz="2800" i="1" dirty="0">
                <a:solidFill>
                  <a:srgbClr val="0A0A0A"/>
                </a:solidFill>
                <a:latin typeface="arial" panose="020B0604020202020204" pitchFamily="34" charset="0"/>
              </a:rPr>
              <a:t>is</a:t>
            </a:r>
            <a:r>
              <a:rPr lang="en-US" sz="2800" dirty="0">
                <a:solidFill>
                  <a:srgbClr val="0A0A0A"/>
                </a:solidFill>
                <a:latin typeface="arial" panose="020B0604020202020204" pitchFamily="34" charset="0"/>
              </a:rPr>
              <a:t> one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Even the years of the abundance and the famine are recorded as </a:t>
            </a:r>
            <a:r>
              <a:rPr lang="en-US" sz="2800" dirty="0" smtClean="0">
                <a:solidFill>
                  <a:srgbClr val="0A0A0A"/>
                </a:solidFill>
                <a:effectLst>
                  <a:glow rad="127000">
                    <a:srgbClr val="FF9900"/>
                  </a:glow>
                </a:effectLst>
                <a:latin typeface="arial" panose="020B0604020202020204" pitchFamily="34" charset="0"/>
              </a:rPr>
              <a:t>Shaneh</a:t>
            </a:r>
            <a:r>
              <a:rPr lang="en-US" sz="2800" dirty="0" smtClean="0">
                <a:solidFill>
                  <a:srgbClr val="0A0A0A"/>
                </a:solidFill>
                <a:latin typeface="arial" panose="020B0604020202020204" pitchFamily="34" charset="0"/>
              </a:rPr>
              <a:t> years that would repeat a second time.</a:t>
            </a:r>
            <a:endParaRPr lang="en-US" sz="2800" dirty="0">
              <a:solidFill>
                <a:srgbClr val="0A0A0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26248" y="6564005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78</a:t>
            </a:fld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-91439" y="1569"/>
            <a:ext cx="12337932" cy="6856432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  <a:alpha val="27000"/>
                </a:schemeClr>
              </a:gs>
              <a:gs pos="70000">
                <a:srgbClr val="00FFFF">
                  <a:alpha val="20000"/>
                </a:srgbClr>
              </a:gs>
              <a:gs pos="99000">
                <a:srgbClr val="9966FF">
                  <a:alpha val="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endParaRPr lang="en-US" sz="2800" b="1" dirty="0" smtClean="0">
              <a:ln w="19050">
                <a:solidFill>
                  <a:srgbClr val="0066FF"/>
                </a:solidFill>
              </a:ln>
              <a:solidFill>
                <a:srgbClr val="39547F"/>
              </a:solidFill>
              <a:latin typeface="arial" panose="020B0604020202020204" pitchFamily="34" charset="0"/>
              <a:hlinkClick r:id="rId3"/>
            </a:endParaRPr>
          </a:p>
          <a:p>
            <a:pPr algn="ctr"/>
            <a:endParaRPr lang="en-US" sz="1000" b="1" dirty="0">
              <a:ln w="19050">
                <a:solidFill>
                  <a:srgbClr val="0066FF"/>
                </a:solidFill>
              </a:ln>
              <a:solidFill>
                <a:srgbClr val="39547F"/>
              </a:solidFill>
              <a:latin typeface="arial" panose="020B0604020202020204" pitchFamily="34" charset="0"/>
              <a:hlinkClick r:id="rId3"/>
            </a:endParaRPr>
          </a:p>
          <a:p>
            <a:pPr algn="ctr"/>
            <a:r>
              <a:rPr lang="en-US" sz="4400" b="1" dirty="0" smtClean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  <a:hlinkClick r:id="rId3"/>
              </a:rPr>
              <a:t>Gen 41:1</a:t>
            </a:r>
            <a:r>
              <a:rPr lang="en-US" sz="4400" b="1" dirty="0" smtClean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</a:rPr>
              <a:t> &amp; </a:t>
            </a:r>
            <a:r>
              <a:rPr lang="en-US" sz="4400" b="1" dirty="0" smtClean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  <a:hlinkClick r:id="rId4"/>
              </a:rPr>
              <a:t>Gen 41:26</a:t>
            </a:r>
            <a:r>
              <a:rPr lang="en-US" sz="2800" b="1" dirty="0" smtClean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</a:rPr>
              <a:t>   </a:t>
            </a:r>
            <a:br>
              <a:rPr lang="en-US" sz="2800" b="1" dirty="0" smtClean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</a:rPr>
            </a:br>
            <a:r>
              <a:rPr lang="en-US" sz="2800" b="1" dirty="0" smtClean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</a:rPr>
              <a:t/>
            </a:r>
            <a:br>
              <a:rPr lang="en-US" sz="2800" b="1" dirty="0" smtClean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</a:rPr>
            </a:b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Do you realize that these two verses have </a:t>
            </a:r>
            <a:b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</a:b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full secular support as found in the </a:t>
            </a:r>
            <a:b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</a:br>
            <a:r>
              <a:rPr lang="en-US" sz="2800" b="1" i="1" dirty="0" err="1" smtClean="0">
                <a:ln w="12700">
                  <a:solidFill>
                    <a:schemeClr val="tx1"/>
                  </a:solidFill>
                </a:ln>
                <a:solidFill>
                  <a:srgbClr val="00FF00"/>
                </a:solidFill>
                <a:latin typeface="Georgia" panose="02040502050405020303" pitchFamily="18" charset="0"/>
              </a:rPr>
              <a:t>Mul-Apin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Tablets?</a:t>
            </a:r>
          </a:p>
          <a:p>
            <a:pPr algn="ctr"/>
            <a:endParaRPr lang="en-US" sz="2800" b="1" dirty="0">
              <a:ln w="19050">
                <a:solidFill>
                  <a:srgbClr val="0066FF"/>
                </a:solidFill>
              </a:ln>
              <a:solidFill>
                <a:srgbClr val="39547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n w="19050">
                  <a:solidFill>
                    <a:srgbClr val="0066FF"/>
                  </a:solidFill>
                </a:ln>
                <a:solidFill>
                  <a:srgbClr val="39547F"/>
                </a:solidFill>
                <a:latin typeface="arial" panose="020B0604020202020204" pitchFamily="34" charset="0"/>
              </a:rPr>
              <a:t>12,  “30 day months” &amp; 360 cycles in ONE YEAR! </a:t>
            </a:r>
          </a:p>
          <a:p>
            <a:pPr algn="ctr"/>
            <a:endParaRPr lang="en-US" sz="2800" b="1" dirty="0">
              <a:ln w="19050">
                <a:solidFill>
                  <a:srgbClr val="0066FF"/>
                </a:solidFill>
              </a:ln>
              <a:solidFill>
                <a:srgbClr val="39547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b="1" i="1" dirty="0" smtClean="0">
                <a:ln w="19050">
                  <a:solidFill>
                    <a:srgbClr val="6633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TEQUFAH TO TEQUFAH!       DAWN TO DAWN!</a:t>
            </a:r>
            <a:endParaRPr lang="en-US" sz="2800" b="1" i="1" dirty="0">
              <a:ln w="19050">
                <a:solidFill>
                  <a:srgbClr val="6633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just"/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3287" y="302408"/>
            <a:ext cx="9749118" cy="1129553"/>
          </a:xfrm>
          <a:prstGeom prst="roundRect">
            <a:avLst/>
          </a:prstGeom>
          <a:gradFill>
            <a:gsLst>
              <a:gs pos="42000">
                <a:srgbClr val="FFFF00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6600" dirty="0" smtClean="0">
                <a:solidFill>
                  <a:srgbClr val="663300"/>
                </a:solidFill>
              </a:rPr>
              <a:t>The </a:t>
            </a:r>
            <a:r>
              <a:rPr lang="en-CA" sz="6600" i="1" dirty="0" smtClean="0">
                <a:solidFill>
                  <a:srgbClr val="663300"/>
                </a:solidFill>
                <a:effectLst>
                  <a:glow rad="127000">
                    <a:srgbClr val="CCFFCC"/>
                  </a:glow>
                </a:effectLst>
                <a:latin typeface="Georgia" panose="02040502050405020303" pitchFamily="18" charset="0"/>
              </a:rPr>
              <a:t>Wisdom</a:t>
            </a:r>
            <a:r>
              <a:rPr lang="en-CA" sz="6600" dirty="0" smtClean="0">
                <a:solidFill>
                  <a:srgbClr val="663300"/>
                </a:solidFill>
              </a:rPr>
              <a:t> of </a:t>
            </a:r>
            <a:r>
              <a:rPr lang="en-CA" sz="6600" dirty="0" err="1" smtClean="0">
                <a:solidFill>
                  <a:srgbClr val="663300"/>
                </a:solidFill>
              </a:rPr>
              <a:t>Mitsrayim</a:t>
            </a:r>
            <a:r>
              <a:rPr lang="en-CA" sz="6600" dirty="0" smtClean="0">
                <a:solidFill>
                  <a:srgbClr val="663300"/>
                </a:solidFill>
              </a:rPr>
              <a:t>!</a:t>
            </a:r>
            <a:endParaRPr lang="en-CA" sz="6600" dirty="0">
              <a:solidFill>
                <a:srgbClr val="6633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75529" y="5664499"/>
            <a:ext cx="4993341" cy="1041746"/>
          </a:xfrm>
          <a:prstGeom prst="round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7200" i="1" dirty="0" smtClean="0">
                <a:ln>
                  <a:solidFill>
                    <a:srgbClr val="009999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Shaneh!</a:t>
            </a:r>
            <a:endParaRPr lang="en-CA" sz="7200" i="1" dirty="0">
              <a:ln>
                <a:solidFill>
                  <a:srgbClr val="009999"/>
                </a:solidFill>
              </a:ln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78000"/>
                <a:shade val="100000"/>
                <a:hueMod val="136000"/>
                <a:satMod val="160000"/>
                <a:lumMod val="105000"/>
                <a:alpha val="53000"/>
              </a:schemeClr>
            </a:gs>
            <a:gs pos="100000">
              <a:schemeClr val="bg2">
                <a:shade val="92000"/>
                <a:satMod val="170000"/>
                <a:lumMod val="96000"/>
                <a:alpha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26248" y="6564005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z="1100" smtClean="0"/>
              <a:pPr/>
              <a:t>79</a:t>
            </a:fld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1209040" y="295564"/>
            <a:ext cx="9736974" cy="6268441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</a:schemeClr>
              </a:gs>
              <a:gs pos="70000">
                <a:srgbClr val="00FFFF">
                  <a:alpha val="56000"/>
                </a:srgbClr>
              </a:gs>
              <a:gs pos="99000">
                <a:srgbClr val="9966FF">
                  <a:alpha val="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just"/>
            <a:r>
              <a:rPr lang="en-C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Joseph’s life is recorded in Shaneh years which not only duplicate by mirror image but always consecutively repeat. </a:t>
            </a:r>
          </a:p>
          <a:p>
            <a:pPr algn="just"/>
            <a:endParaRPr lang="en-CA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CA" sz="4000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  <a:latin typeface="arial" panose="020B0604020202020204" pitchFamily="34" charset="0"/>
              </a:rPr>
              <a:t>Pharaoh’s life is </a:t>
            </a:r>
            <a:r>
              <a:rPr lang="en-CA" sz="4000" dirty="0" smtClean="0">
                <a:solidFill>
                  <a:schemeClr val="tx1"/>
                </a:solidFill>
                <a:effectLst>
                  <a:glow rad="127000">
                    <a:srgbClr val="FF9900"/>
                  </a:glow>
                </a:effectLst>
                <a:latin typeface="arial" panose="020B0604020202020204" pitchFamily="34" charset="0"/>
              </a:rPr>
              <a:t>also</a:t>
            </a:r>
            <a:r>
              <a:rPr lang="en-CA" sz="4000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  <a:latin typeface="arial" panose="020B0604020202020204" pitchFamily="34" charset="0"/>
              </a:rPr>
              <a:t> recorded as containing Shaneh years which repeated a second time in succession.</a:t>
            </a:r>
          </a:p>
          <a:p>
            <a:pPr algn="just"/>
            <a:r>
              <a:rPr lang="en-CA" sz="4000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en-CA" sz="4000" dirty="0" smtClean="0">
                <a:solidFill>
                  <a:schemeClr val="tx1"/>
                </a:solidFill>
                <a:latin typeface="arial" panose="020B0604020202020204" pitchFamily="34" charset="0"/>
              </a:rPr>
              <a:t>Did Mitsrayim (Egypt) operate on a solar or lunar based economy?</a:t>
            </a:r>
          </a:p>
        </p:txBody>
      </p:sp>
    </p:spTree>
    <p:extLst>
      <p:ext uri="{BB962C8B-B14F-4D97-AF65-F5344CB8AC3E}">
        <p14:creationId xmlns:p14="http://schemas.microsoft.com/office/powerpoint/2010/main" val="39338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1344" y="188640"/>
            <a:ext cx="5760640" cy="3240360"/>
          </a:xfrm>
          <a:prstGeom prst="roundRect">
            <a:avLst/>
          </a:prstGeom>
          <a:solidFill>
            <a:srgbClr val="FFC000">
              <a:alpha val="28000"/>
            </a:srgbClr>
          </a:solidFill>
          <a:ln w="381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dirty="0"/>
              <a:t>In the Scriptures, the very </a:t>
            </a:r>
            <a:r>
              <a:rPr lang="en-CA" sz="3600" u="sng" dirty="0"/>
              <a:t>first mention</a:t>
            </a:r>
            <a:r>
              <a:rPr lang="en-CA" sz="3600" dirty="0"/>
              <a:t> of a </a:t>
            </a:r>
            <a:r>
              <a:rPr lang="en-CA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YEAR</a:t>
            </a:r>
            <a:r>
              <a:rPr lang="en-CA" sz="3600" dirty="0"/>
              <a:t> is found in </a:t>
            </a:r>
            <a:r>
              <a:rPr lang="en-CA" sz="3600" dirty="0">
                <a:solidFill>
                  <a:srgbClr val="00FF00"/>
                </a:solidFill>
              </a:rPr>
              <a:t>Genesis 1:14. </a:t>
            </a:r>
            <a:r>
              <a:rPr lang="en-CA" sz="3600" dirty="0" smtClean="0">
                <a:solidFill>
                  <a:srgbClr val="00FF00"/>
                </a:solidFill>
              </a:rPr>
              <a:t/>
            </a:r>
            <a:br>
              <a:rPr lang="en-CA" sz="3600" dirty="0" smtClean="0">
                <a:solidFill>
                  <a:srgbClr val="00FF00"/>
                </a:solidFill>
              </a:rPr>
            </a:br>
            <a:r>
              <a:rPr lang="en-CA" sz="3600" dirty="0" smtClean="0">
                <a:solidFill>
                  <a:schemeClr val="tx1"/>
                </a:solidFill>
              </a:rPr>
              <a:t>The</a:t>
            </a:r>
            <a:r>
              <a:rPr lang="en-CA" sz="3600" dirty="0" smtClean="0">
                <a:solidFill>
                  <a:srgbClr val="00FF00"/>
                </a:solidFill>
              </a:rPr>
              <a:t> </a:t>
            </a:r>
            <a:r>
              <a:rPr lang="en-CA" sz="3600" dirty="0">
                <a:solidFill>
                  <a:schemeClr val="tx1"/>
                </a:solidFill>
              </a:rPr>
              <a:t>Hebrew word is </a:t>
            </a:r>
            <a:r>
              <a:rPr lang="en-CA" sz="3600" dirty="0" smtClean="0">
                <a:solidFill>
                  <a:schemeClr val="tx1"/>
                </a:solidFill>
              </a:rPr>
              <a:t>H8141-   </a:t>
            </a:r>
            <a:r>
              <a:rPr lang="en-CA" sz="6000" dirty="0"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Shaneh.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74701" y="188640"/>
            <a:ext cx="5760640" cy="3240359"/>
          </a:xfrm>
          <a:prstGeom prst="roundRect">
            <a:avLst/>
          </a:prstGeom>
          <a:solidFill>
            <a:srgbClr val="009999">
              <a:alpha val="32000"/>
            </a:srgb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600" dirty="0">
                <a:solidFill>
                  <a:schemeClr val="accent4">
                    <a:lumMod val="75000"/>
                  </a:schemeClr>
                </a:solidFill>
              </a:rPr>
              <a:t>The reason for looking at this word is to determine if </a:t>
            </a:r>
            <a:r>
              <a:rPr lang="en-CA" sz="3600" b="1" dirty="0" smtClean="0">
                <a:solidFill>
                  <a:srgbClr val="0052F6"/>
                </a:solidFill>
              </a:rPr>
              <a:t>Shaneh</a:t>
            </a:r>
            <a:r>
              <a:rPr lang="en-CA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CA" sz="3600" dirty="0">
                <a:solidFill>
                  <a:schemeClr val="accent4">
                    <a:lumMod val="75000"/>
                  </a:schemeClr>
                </a:solidFill>
              </a:rPr>
              <a:t>has a </a:t>
            </a:r>
            <a:r>
              <a:rPr lang="en-CA" sz="3600" dirty="0">
                <a:solidFill>
                  <a:srgbClr val="C00000"/>
                </a:solidFill>
              </a:rPr>
              <a:t>Lunar</a:t>
            </a:r>
            <a:r>
              <a:rPr lang="en-CA" sz="3600" dirty="0">
                <a:gradFill>
                  <a:gsLst>
                    <a:gs pos="23000">
                      <a:srgbClr val="FFFF00"/>
                    </a:gs>
                    <a:gs pos="49000">
                      <a:schemeClr val="accent1">
                        <a:lumMod val="75000"/>
                      </a:schemeClr>
                    </a:gs>
                    <a:gs pos="80000">
                      <a:srgbClr val="00FF00"/>
                    </a:gs>
                  </a:gsLst>
                  <a:lin ang="5400000" scaled="1"/>
                </a:gradFill>
              </a:rPr>
              <a:t> </a:t>
            </a:r>
            <a:r>
              <a:rPr lang="en-CA" sz="3600" dirty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en-CA" sz="3600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CA" sz="3600" dirty="0" smtClean="0">
                <a:gradFill>
                  <a:gsLst>
                    <a:gs pos="23000">
                      <a:srgbClr val="FFFF00"/>
                    </a:gs>
                    <a:gs pos="49000">
                      <a:schemeClr val="accent1">
                        <a:lumMod val="75000"/>
                      </a:schemeClr>
                    </a:gs>
                    <a:gs pos="80000">
                      <a:srgbClr val="00FF00"/>
                    </a:gs>
                  </a:gsLst>
                  <a:lin ang="5400000" scaled="1"/>
                </a:gradFill>
              </a:rPr>
              <a:t> </a:t>
            </a:r>
            <a:r>
              <a:rPr lang="en-CA" sz="3600" dirty="0" err="1">
                <a:solidFill>
                  <a:schemeClr val="accent3">
                    <a:lumMod val="75000"/>
                  </a:schemeClr>
                </a:solidFill>
              </a:rPr>
              <a:t>Tequfah</a:t>
            </a:r>
            <a:r>
              <a:rPr lang="en-CA" sz="3600" dirty="0">
                <a:gradFill>
                  <a:gsLst>
                    <a:gs pos="23000">
                      <a:srgbClr val="FFFF00"/>
                    </a:gs>
                    <a:gs pos="49000">
                      <a:schemeClr val="accent1">
                        <a:lumMod val="75000"/>
                      </a:schemeClr>
                    </a:gs>
                    <a:gs pos="80000">
                      <a:srgbClr val="00FF00"/>
                    </a:gs>
                  </a:gsLst>
                  <a:lin ang="5400000" scaled="1"/>
                </a:gradFill>
              </a:rPr>
              <a:t> </a:t>
            </a:r>
            <a:r>
              <a:rPr lang="en-CA" sz="3600" dirty="0">
                <a:solidFill>
                  <a:schemeClr val="accent4">
                    <a:lumMod val="75000"/>
                  </a:schemeClr>
                </a:solidFill>
              </a:rPr>
              <a:t>(Equinox) </a:t>
            </a:r>
            <a:r>
              <a:rPr lang="en-CA" sz="3600" dirty="0" smtClean="0">
                <a:solidFill>
                  <a:schemeClr val="accent4">
                    <a:lumMod val="75000"/>
                  </a:schemeClr>
                </a:solidFill>
              </a:rPr>
              <a:t>connection for determining </a:t>
            </a:r>
            <a:r>
              <a:rPr lang="en-CA" sz="3600" b="1" dirty="0" err="1" smtClean="0">
                <a:solidFill>
                  <a:srgbClr val="0066FF"/>
                </a:solidFill>
              </a:rPr>
              <a:t>Yahuah’s</a:t>
            </a:r>
            <a:r>
              <a:rPr lang="en-CA" sz="3600" dirty="0" smtClean="0">
                <a:solidFill>
                  <a:schemeClr val="accent4">
                    <a:lumMod val="75000"/>
                  </a:schemeClr>
                </a:solidFill>
              </a:rPr>
              <a:t> Mo-</a:t>
            </a:r>
            <a:r>
              <a:rPr lang="en-CA" sz="3600" dirty="0" err="1" smtClean="0">
                <a:solidFill>
                  <a:schemeClr val="accent4">
                    <a:lumMod val="75000"/>
                  </a:schemeClr>
                </a:solidFill>
              </a:rPr>
              <a:t>edim</a:t>
            </a:r>
            <a:r>
              <a:rPr lang="en-CA" sz="3600" dirty="0" smtClean="0">
                <a:solidFill>
                  <a:schemeClr val="accent4">
                    <a:lumMod val="75000"/>
                  </a:schemeClr>
                </a:solidFill>
              </a:rPr>
              <a:t> (Feasts.)</a:t>
            </a:r>
            <a:endParaRPr lang="en-CA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9390" y="3957194"/>
            <a:ext cx="11593219" cy="2444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2606E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i="1" dirty="0">
                <a:solidFill>
                  <a:srgbClr val="00B050"/>
                </a:solidFill>
              </a:rPr>
              <a:t>1 </a:t>
            </a:r>
            <a:r>
              <a:rPr lang="en-CA" sz="3200" b="1" i="1" dirty="0" err="1">
                <a:solidFill>
                  <a:srgbClr val="00B050"/>
                </a:solidFill>
              </a:rPr>
              <a:t>Cor</a:t>
            </a:r>
            <a:r>
              <a:rPr lang="en-CA" sz="3200" b="1" i="1" dirty="0">
                <a:solidFill>
                  <a:srgbClr val="00B050"/>
                </a:solidFill>
              </a:rPr>
              <a:t> 14:33 </a:t>
            </a:r>
            <a:r>
              <a:rPr lang="en-CA" sz="3200" dirty="0">
                <a:solidFill>
                  <a:srgbClr val="002060"/>
                </a:solidFill>
              </a:rPr>
              <a:t>– </a:t>
            </a:r>
            <a:r>
              <a:rPr lang="en-CA" sz="3200" u="sng" dirty="0">
                <a:solidFill>
                  <a:srgbClr val="002060"/>
                </a:solidFill>
              </a:rPr>
              <a:t>For </a:t>
            </a:r>
            <a:r>
              <a:rPr lang="en-CA" sz="3200" b="1" u="sng" dirty="0" err="1">
                <a:solidFill>
                  <a:srgbClr val="2606E4"/>
                </a:solidFill>
              </a:rPr>
              <a:t>Yahuah</a:t>
            </a:r>
            <a:r>
              <a:rPr lang="en-CA" sz="3200" u="sng" dirty="0">
                <a:solidFill>
                  <a:srgbClr val="002060"/>
                </a:solidFill>
              </a:rPr>
              <a:t> is</a:t>
            </a:r>
            <a:r>
              <a:rPr lang="en-CA" sz="3200" dirty="0">
                <a:solidFill>
                  <a:srgbClr val="002060"/>
                </a:solidFill>
              </a:rPr>
              <a:t> </a:t>
            </a:r>
            <a:r>
              <a:rPr lang="en-CA" sz="3200" b="1" u="sng" dirty="0" smtClean="0">
                <a:solidFill>
                  <a:srgbClr val="FF0000"/>
                </a:solidFill>
              </a:rPr>
              <a:t>NOT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u="sng" dirty="0" smtClean="0">
                <a:solidFill>
                  <a:srgbClr val="002060"/>
                </a:solidFill>
              </a:rPr>
              <a:t>THE AUTHOR OF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b="1" u="sng" dirty="0" smtClean="0">
                <a:solidFill>
                  <a:srgbClr val="FF0000"/>
                </a:solidFill>
              </a:rPr>
              <a:t>CONFUSION</a:t>
            </a:r>
            <a:r>
              <a:rPr lang="en-CA" sz="3200" b="1" dirty="0" smtClean="0">
                <a:solidFill>
                  <a:srgbClr val="FF0000"/>
                </a:solidFill>
              </a:rPr>
              <a:t>, </a:t>
            </a:r>
            <a:r>
              <a:rPr lang="en-CA" sz="3200" dirty="0" smtClean="0">
                <a:solidFill>
                  <a:srgbClr val="002060"/>
                </a:solidFill>
              </a:rPr>
              <a:t>but of </a:t>
            </a:r>
            <a:r>
              <a:rPr lang="en-CA" sz="3200" dirty="0">
                <a:solidFill>
                  <a:srgbClr val="002060"/>
                </a:solidFill>
              </a:rPr>
              <a:t>peace as in all churches of the saints.</a:t>
            </a:r>
          </a:p>
          <a:p>
            <a:pPr algn="ctr"/>
            <a:r>
              <a:rPr lang="en-CA" sz="3200" dirty="0">
                <a:solidFill>
                  <a:srgbClr val="002060"/>
                </a:solidFill>
              </a:rPr>
              <a:t> Is it somehow possible that </a:t>
            </a:r>
            <a:r>
              <a:rPr lang="en-CA" sz="3200" b="1" dirty="0" err="1">
                <a:solidFill>
                  <a:srgbClr val="2606E4"/>
                </a:solidFill>
              </a:rPr>
              <a:t>Yahuah</a:t>
            </a:r>
            <a:r>
              <a:rPr lang="en-CA" sz="3200" dirty="0">
                <a:solidFill>
                  <a:srgbClr val="002060"/>
                </a:solidFill>
              </a:rPr>
              <a:t> </a:t>
            </a:r>
            <a:r>
              <a:rPr lang="en-CA" sz="3200" b="1" i="1" dirty="0">
                <a:solidFill>
                  <a:srgbClr val="C00000"/>
                </a:solidFill>
              </a:rPr>
              <a:t>positively identified </a:t>
            </a:r>
            <a:r>
              <a:rPr lang="en-CA" sz="3200" dirty="0">
                <a:solidFill>
                  <a:srgbClr val="002060"/>
                </a:solidFill>
              </a:rPr>
              <a:t>the design of His worship year </a:t>
            </a:r>
            <a:r>
              <a:rPr lang="en-CA" sz="3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RIGHT FROM THE START</a:t>
            </a:r>
            <a:r>
              <a:rPr lang="en-C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- </a:t>
            </a:r>
            <a:r>
              <a:rPr lang="en-CA" sz="3200" i="1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Creation?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02454" y="6492875"/>
            <a:ext cx="764215" cy="3651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20320" y="204125"/>
            <a:ext cx="12192000" cy="1248755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</a:schemeClr>
              </a:gs>
              <a:gs pos="70000">
                <a:srgbClr val="00FFFF">
                  <a:alpha val="56000"/>
                </a:srgbClr>
              </a:gs>
              <a:gs pos="99000">
                <a:srgbClr val="9966FF">
                  <a:alpha val="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For the answer we go to the </a:t>
            </a:r>
            <a:r>
              <a:rPr lang="en-CA" sz="3200" b="1" i="1" dirty="0" err="1" smtClean="0">
                <a:ln>
                  <a:solidFill>
                    <a:srgbClr val="0052F6"/>
                  </a:solidFill>
                </a:ln>
                <a:solidFill>
                  <a:srgbClr val="9966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Mul</a:t>
            </a:r>
            <a:r>
              <a:rPr lang="en-CA" sz="3200" b="1" i="1" dirty="0" smtClean="0">
                <a:ln>
                  <a:solidFill>
                    <a:srgbClr val="0052F6"/>
                  </a:solidFill>
                </a:ln>
                <a:solidFill>
                  <a:srgbClr val="9966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CA" sz="3200" b="1" i="1" dirty="0" err="1" smtClean="0">
                <a:ln>
                  <a:solidFill>
                    <a:srgbClr val="0052F6"/>
                  </a:solidFill>
                </a:ln>
                <a:solidFill>
                  <a:srgbClr val="9966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Apin</a:t>
            </a:r>
            <a:r>
              <a:rPr lang="en-CA" sz="3200" b="1" i="1" dirty="0" smtClean="0">
                <a:ln>
                  <a:solidFill>
                    <a:srgbClr val="0052F6"/>
                  </a:solidFill>
                </a:ln>
                <a:solidFill>
                  <a:srgbClr val="9966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Tablets. </a:t>
            </a:r>
            <a:br>
              <a:rPr lang="en-CA" sz="3200" b="1" i="1" dirty="0" smtClean="0">
                <a:ln>
                  <a:solidFill>
                    <a:srgbClr val="0052F6"/>
                  </a:solidFill>
                </a:ln>
                <a:solidFill>
                  <a:srgbClr val="9966FF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</a:br>
            <a:endParaRPr lang="en-CA" sz="1100" b="1" i="1" dirty="0" smtClean="0">
              <a:ln>
                <a:solidFill>
                  <a:srgbClr val="0052F6"/>
                </a:solidFill>
              </a:ln>
              <a:solidFill>
                <a:srgbClr val="9966FF"/>
              </a:solidFill>
              <a:effectLst>
                <a:glow rad="127000">
                  <a:srgbClr val="FFFF00"/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Picture 4" descr="C:\Users\Rae\Desktop\Art on Desktop\white man clip art\3d white people\png\3d people light went on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371" y="559875"/>
            <a:ext cx="3671514" cy="36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/>
          <p:cNvSpPr/>
          <p:nvPr/>
        </p:nvSpPr>
        <p:spPr>
          <a:xfrm rot="10800000">
            <a:off x="9372450" y="630553"/>
            <a:ext cx="1322443" cy="470927"/>
          </a:xfrm>
          <a:prstGeom prst="notchedRightArrow">
            <a:avLst>
              <a:gd name="adj1" fmla="val 50000"/>
              <a:gd name="adj2" fmla="val 83296"/>
            </a:avLst>
          </a:prstGeom>
          <a:gradFill flip="none" rotWithShape="1">
            <a:gsLst>
              <a:gs pos="42000">
                <a:srgbClr val="9966FF"/>
              </a:gs>
              <a:gs pos="6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712722" y="3143943"/>
            <a:ext cx="7670800" cy="2224763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</a:schemeClr>
              </a:gs>
              <a:gs pos="70000">
                <a:srgbClr val="00FFFF">
                  <a:alpha val="56000"/>
                </a:srgbClr>
              </a:gs>
              <a:gs pos="99000">
                <a:srgbClr val="9966FF">
                  <a:alpha val="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This type of solar based year contained - documented &amp; dedicated 30 day months! </a:t>
            </a:r>
            <a:br>
              <a:rPr lang="en-CA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No more, no less.</a:t>
            </a:r>
          </a:p>
          <a:p>
            <a:pPr algn="ctr"/>
            <a:r>
              <a:rPr lang="en-CA" sz="2800" dirty="0" smtClean="0">
                <a:solidFill>
                  <a:srgbClr val="663300"/>
                </a:solidFill>
                <a:latin typeface="arial" panose="020B0604020202020204" pitchFamily="34" charset="0"/>
              </a:rPr>
              <a:t>The Lunar 29.5 day month had no place in </a:t>
            </a:r>
            <a:r>
              <a:rPr lang="en-CA" sz="2800" dirty="0" err="1" smtClean="0">
                <a:solidFill>
                  <a:srgbClr val="663300"/>
                </a:solidFill>
                <a:latin typeface="arial" panose="020B0604020202020204" pitchFamily="34" charset="0"/>
              </a:rPr>
              <a:t>Mitsrayim’s</a:t>
            </a:r>
            <a:r>
              <a:rPr lang="en-CA" sz="2800" dirty="0" smtClean="0">
                <a:solidFill>
                  <a:srgbClr val="663300"/>
                </a:solidFill>
                <a:latin typeface="arial" panose="020B0604020202020204" pitchFamily="34" charset="0"/>
              </a:rPr>
              <a:t> </a:t>
            </a:r>
            <a:r>
              <a:rPr lang="en-CA" sz="2800" u="sng" dirty="0" smtClean="0">
                <a:solidFill>
                  <a:srgbClr val="663300"/>
                </a:solidFill>
                <a:latin typeface="arial" panose="020B0604020202020204" pitchFamily="34" charset="0"/>
              </a:rPr>
              <a:t>econom</a:t>
            </a:r>
            <a:r>
              <a:rPr lang="en-CA" sz="2800" dirty="0" smtClean="0">
                <a:solidFill>
                  <a:srgbClr val="663300"/>
                </a:solidFill>
                <a:latin typeface="arial" panose="020B0604020202020204" pitchFamily="34" charset="0"/>
              </a:rPr>
              <a:t>y. </a:t>
            </a:r>
            <a:endParaRPr lang="en-US" sz="28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C:\Users\Rae\Desktop\MUL-APIN TABLE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1" y="1192921"/>
            <a:ext cx="2243919" cy="30867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12722" y="1344103"/>
            <a:ext cx="7670800" cy="1869440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</a:schemeClr>
              </a:gs>
              <a:gs pos="70000">
                <a:srgbClr val="00FFFF">
                  <a:alpha val="56000"/>
                </a:srgbClr>
              </a:gs>
              <a:gs pos="99000">
                <a:srgbClr val="9966FF">
                  <a:alpha val="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These tablets expose that - yes indeed - the economy in Mitsrayim operated on </a:t>
            </a:r>
            <a:b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a strict solar based year. 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0599959" y="6614906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013F82-EE5E-44EE-A61D-E31C6657F26F}" type="slidenum">
              <a:rPr lang="en-CA" smtClean="0"/>
              <a:pPr/>
              <a:t>80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78000"/>
                <a:shade val="100000"/>
                <a:hueMod val="136000"/>
                <a:satMod val="160000"/>
                <a:lumMod val="105000"/>
                <a:alpha val="53000"/>
              </a:schemeClr>
            </a:gs>
            <a:gs pos="100000">
              <a:schemeClr val="bg2">
                <a:shade val="92000"/>
                <a:satMod val="170000"/>
                <a:lumMod val="96000"/>
                <a:alpha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26248" y="6564005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81</a:t>
            </a:fld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267854" y="295564"/>
            <a:ext cx="11619345" cy="6268441"/>
          </a:xfrm>
          <a:prstGeom prst="rect">
            <a:avLst/>
          </a:prstGeom>
          <a:gradFill flip="none" rotWithShape="1">
            <a:gsLst>
              <a:gs pos="46000">
                <a:schemeClr val="accent4">
                  <a:lumMod val="60000"/>
                  <a:lumOff val="40000"/>
                </a:schemeClr>
              </a:gs>
              <a:gs pos="70000">
                <a:srgbClr val="00FFFF">
                  <a:alpha val="56000"/>
                </a:srgbClr>
              </a:gs>
              <a:gs pos="99000">
                <a:srgbClr val="9966FF">
                  <a:alpha val="8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just"/>
            <a:r>
              <a:rPr lang="en-CA" sz="2800" dirty="0" smtClean="0">
                <a:solidFill>
                  <a:schemeClr val="tx1"/>
                </a:solidFill>
              </a:rPr>
              <a:t>When Joseph lived in </a:t>
            </a:r>
            <a:r>
              <a:rPr lang="en-CA" sz="2800" dirty="0" err="1" smtClean="0">
                <a:solidFill>
                  <a:schemeClr val="tx1"/>
                </a:solidFill>
              </a:rPr>
              <a:t>Mitsrayim</a:t>
            </a:r>
            <a:r>
              <a:rPr lang="en-CA" sz="2800" dirty="0" smtClean="0">
                <a:solidFill>
                  <a:schemeClr val="tx1"/>
                </a:solidFill>
              </a:rPr>
              <a:t>, what kind of Pharaoh ruled the land?  Was he of a pagan heritage or did he worship our Creator at one time in his life?</a:t>
            </a:r>
          </a:p>
          <a:p>
            <a:pPr algn="just"/>
            <a:r>
              <a:rPr lang="en-CA" sz="2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CA" sz="2800" dirty="0" smtClean="0">
                <a:solidFill>
                  <a:srgbClr val="7030A0"/>
                </a:solidFill>
              </a:rPr>
              <a:t>The Westminster Dictionary of the Bible – pg. 329.  </a:t>
            </a:r>
            <a:r>
              <a:rPr lang="en-CA" sz="2800" dirty="0" smtClean="0">
                <a:solidFill>
                  <a:schemeClr val="tx1"/>
                </a:solidFill>
              </a:rPr>
              <a:t>The Pharaoh who welcomed them [Jacob and his family] was doubtless of the Hyksos dynasty, 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and being himself a </a:t>
            </a:r>
            <a:r>
              <a:rPr lang="en-CA" sz="2800" b="1" dirty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S</a:t>
            </a:r>
            <a:r>
              <a:rPr lang="en-CA" sz="2800" b="1" dirty="0" smtClean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emite,</a:t>
            </a:r>
            <a:r>
              <a:rPr lang="en-CA" sz="2800" dirty="0" smtClean="0">
                <a:solidFill>
                  <a:schemeClr val="tx1"/>
                </a:solidFill>
              </a:rPr>
              <a:t> was the more ready to welcome men of a race </a:t>
            </a:r>
            <a:r>
              <a:rPr lang="en-CA" sz="2800" b="1" u="sng" dirty="0" smtClean="0">
                <a:solidFill>
                  <a:schemeClr val="tx1"/>
                </a:solidFill>
              </a:rPr>
              <a:t>identical with his own</a:t>
            </a:r>
            <a:r>
              <a:rPr lang="en-CA" sz="2800" b="1" dirty="0" smtClean="0">
                <a:solidFill>
                  <a:schemeClr val="tx1"/>
                </a:solidFill>
              </a:rPr>
              <a:t>.</a:t>
            </a:r>
            <a:r>
              <a:rPr lang="en-CA" sz="2800" dirty="0" smtClean="0">
                <a:solidFill>
                  <a:schemeClr val="tx1"/>
                </a:solidFill>
              </a:rPr>
              <a:t>  With this agrees the fact that the Israelites were settled around the Hyksos capital of Egypt in the “plain of Tanis” (</a:t>
            </a:r>
            <a:r>
              <a:rPr lang="en-CA" sz="2800" dirty="0" err="1" smtClean="0">
                <a:solidFill>
                  <a:schemeClr val="tx1"/>
                </a:solidFill>
              </a:rPr>
              <a:t>Zoan</a:t>
            </a:r>
            <a:r>
              <a:rPr lang="en-CA" sz="2800" dirty="0" smtClean="0">
                <a:solidFill>
                  <a:schemeClr val="tx1"/>
                </a:solidFill>
              </a:rPr>
              <a:t>, </a:t>
            </a:r>
            <a:r>
              <a:rPr lang="en-CA" sz="2800" dirty="0" smtClean="0">
                <a:solidFill>
                  <a:schemeClr val="accent6">
                    <a:lumMod val="75000"/>
                  </a:schemeClr>
                </a:solidFill>
              </a:rPr>
              <a:t>Ps. 78:12, 43).  </a:t>
            </a:r>
            <a:r>
              <a:rPr lang="en-CA" sz="2800" dirty="0" smtClean="0">
                <a:solidFill>
                  <a:schemeClr val="tx1"/>
                </a:solidFill>
              </a:rPr>
              <a:t>The King who </a:t>
            </a:r>
            <a:r>
              <a:rPr lang="en-CA" sz="2800" u="sng" dirty="0" smtClean="0">
                <a:solidFill>
                  <a:schemeClr val="tx1"/>
                </a:solidFill>
              </a:rPr>
              <a:t>knew not</a:t>
            </a:r>
            <a:r>
              <a:rPr lang="en-CA" sz="2800" dirty="0" smtClean="0">
                <a:solidFill>
                  <a:schemeClr val="tx1"/>
                </a:solidFill>
              </a:rPr>
              <a:t> Joseph </a:t>
            </a:r>
            <a:r>
              <a:rPr lang="en-CA" sz="2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CA" sz="2800" dirty="0" err="1" smtClean="0">
                <a:solidFill>
                  <a:schemeClr val="accent6">
                    <a:lumMod val="75000"/>
                  </a:schemeClr>
                </a:solidFill>
              </a:rPr>
              <a:t>Exo</a:t>
            </a:r>
            <a:r>
              <a:rPr lang="en-CA" sz="2800" dirty="0" smtClean="0">
                <a:solidFill>
                  <a:schemeClr val="accent6">
                    <a:lumMod val="75000"/>
                  </a:schemeClr>
                </a:solidFill>
              </a:rPr>
              <a:t>. 1:8) </a:t>
            </a:r>
            <a:r>
              <a:rPr lang="en-CA" sz="2800" dirty="0" smtClean="0">
                <a:solidFill>
                  <a:schemeClr val="tx1"/>
                </a:solidFill>
              </a:rPr>
              <a:t>and who oppressed the Israelites represents a Pharaoh who reigned </a:t>
            </a:r>
            <a:r>
              <a:rPr lang="en-CA" sz="2800" u="sng" dirty="0" smtClean="0">
                <a:solidFill>
                  <a:schemeClr val="tx1"/>
                </a:solidFill>
              </a:rPr>
              <a:t>after the ex</a:t>
            </a:r>
            <a:r>
              <a:rPr lang="en-CA" sz="2800" dirty="0" smtClean="0">
                <a:solidFill>
                  <a:schemeClr val="tx1"/>
                </a:solidFill>
              </a:rPr>
              <a:t>p</a:t>
            </a:r>
            <a:r>
              <a:rPr lang="en-CA" sz="2800" u="sng" dirty="0" smtClean="0">
                <a:solidFill>
                  <a:schemeClr val="tx1"/>
                </a:solidFill>
              </a:rPr>
              <a:t>ulsion of the H</a:t>
            </a:r>
            <a:r>
              <a:rPr lang="en-CA" sz="2800" dirty="0" smtClean="0">
                <a:solidFill>
                  <a:schemeClr val="tx1"/>
                </a:solidFill>
              </a:rPr>
              <a:t>y</a:t>
            </a:r>
            <a:r>
              <a:rPr lang="en-CA" sz="2800" u="sng" dirty="0" smtClean="0">
                <a:solidFill>
                  <a:schemeClr val="tx1"/>
                </a:solidFill>
              </a:rPr>
              <a:t>ksos</a:t>
            </a:r>
            <a:r>
              <a:rPr lang="en-CA" sz="2800" dirty="0" smtClean="0">
                <a:solidFill>
                  <a:schemeClr val="tx1"/>
                </a:solidFill>
              </a:rPr>
              <a:t>. 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854" y="223934"/>
            <a:ext cx="11619345" cy="877077"/>
          </a:xfrm>
          <a:prstGeom prst="rect">
            <a:avLst/>
          </a:prstGeom>
          <a:gradFill>
            <a:gsLst>
              <a:gs pos="8000">
                <a:srgbClr val="FFFF00"/>
              </a:gs>
              <a:gs pos="84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</a:rPr>
              <a:t>Who</a:t>
            </a:r>
            <a:r>
              <a:rPr lang="en-CA" sz="4400" dirty="0" smtClean="0"/>
              <a:t> </a:t>
            </a:r>
            <a:r>
              <a:rPr lang="en-CA" sz="4400" dirty="0" smtClean="0">
                <a:solidFill>
                  <a:srgbClr val="009999"/>
                </a:solidFill>
              </a:rPr>
              <a:t>was this Pharaoh and 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9966FF"/>
                </a:solidFill>
                <a:effectLst>
                  <a:glow rad="127000">
                    <a:srgbClr val="00FF00"/>
                  </a:glow>
                </a:effectLst>
              </a:rPr>
              <a:t>What</a:t>
            </a:r>
            <a:r>
              <a:rPr lang="en-CA" sz="4400" dirty="0" smtClean="0"/>
              <a:t> </a:t>
            </a:r>
            <a:r>
              <a:rPr lang="en-CA" sz="4400" dirty="0" smtClean="0">
                <a:solidFill>
                  <a:srgbClr val="009999"/>
                </a:solidFill>
              </a:rPr>
              <a:t>was his </a:t>
            </a: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</a:rPr>
              <a:t>Heritage</a:t>
            </a:r>
            <a:r>
              <a:rPr lang="en-CA" sz="4400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</a:rPr>
              <a:t>?</a:t>
            </a:r>
            <a:endParaRPr lang="en-CA" sz="4400" dirty="0">
              <a:ln>
                <a:solidFill>
                  <a:srgbClr val="00FF00"/>
                </a:solidFill>
              </a:ln>
              <a:solidFill>
                <a:srgbClr val="99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854" y="5710171"/>
            <a:ext cx="8960310" cy="991948"/>
          </a:xfrm>
          <a:prstGeom prst="rect">
            <a:avLst/>
          </a:prstGeom>
          <a:gradFill>
            <a:gsLst>
              <a:gs pos="8000">
                <a:srgbClr val="FFFF00"/>
              </a:gs>
              <a:gs pos="84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</a:rPr>
              <a:t>The Hyksos Pharaoh was a </a:t>
            </a: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Semite!</a:t>
            </a:r>
            <a:endParaRPr lang="en-CA" sz="4400" dirty="0">
              <a:ln>
                <a:solidFill>
                  <a:srgbClr val="00FF00"/>
                </a:solidFill>
              </a:ln>
              <a:solidFill>
                <a:srgbClr val="9966FF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28164" y="4948425"/>
            <a:ext cx="2564902" cy="20752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78000"/>
                <a:shade val="100000"/>
                <a:hueMod val="136000"/>
                <a:satMod val="160000"/>
                <a:lumMod val="105000"/>
                <a:alpha val="53000"/>
              </a:schemeClr>
            </a:gs>
            <a:gs pos="100000">
              <a:schemeClr val="bg2">
                <a:shade val="92000"/>
                <a:satMod val="170000"/>
                <a:lumMod val="96000"/>
                <a:alpha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26248" y="6564005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82</a:t>
            </a:fld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35902" y="317240"/>
            <a:ext cx="11532637" cy="6316825"/>
          </a:xfrm>
          <a:prstGeom prst="rect">
            <a:avLst/>
          </a:prstGeom>
          <a:gradFill>
            <a:gsLst>
              <a:gs pos="8000">
                <a:srgbClr val="FFFF00"/>
              </a:gs>
              <a:gs pos="84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</a:rPr>
              <a:t>The Hyksos Pharaoh was a </a:t>
            </a: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  <a:t>Semite! </a:t>
            </a:r>
            <a:b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  <a:effectLst>
                  <a:glow rad="127000">
                    <a:schemeClr val="accent1">
                      <a:lumMod val="75000"/>
                    </a:schemeClr>
                  </a:glow>
                </a:effectLst>
              </a:rPr>
            </a:b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9966FF"/>
                </a:solidFill>
                <a:effectLst>
                  <a:glow rad="127000">
                    <a:srgbClr val="00FFFF"/>
                  </a:glow>
                </a:effectLst>
              </a:rPr>
              <a:t>A descendant of Shem!</a:t>
            </a:r>
          </a:p>
          <a:p>
            <a:pPr algn="ctr"/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FFFF"/>
                  </a:glow>
                </a:effectLst>
              </a:rPr>
              <a:t>Could this be one of the miracles of how </a:t>
            </a:r>
            <a:r>
              <a:rPr lang="en-C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FFFF"/>
                  </a:glow>
                </a:effectLst>
              </a:rPr>
              <a:t>Yoseph</a:t>
            </a:r>
            <a:r>
              <a:rPr lang="en-CA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FFFF"/>
                  </a:glow>
                </a:effectLst>
              </a:rPr>
              <a:t> received great favour from the Pharaoh?</a:t>
            </a:r>
          </a:p>
          <a:p>
            <a:pPr algn="ctr"/>
            <a:endParaRPr lang="en-CA" sz="4400" b="1" dirty="0" smtClean="0">
              <a:ln>
                <a:solidFill>
                  <a:srgbClr val="00FF00"/>
                </a:solidFill>
              </a:ln>
              <a:solidFill>
                <a:srgbClr val="9966FF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endParaRPr>
          </a:p>
          <a:p>
            <a:pPr algn="ctr"/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Are we beginning to see how </a:t>
            </a: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00B0F0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Yahuah</a:t>
            </a: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 </a:t>
            </a: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blessed </a:t>
            </a:r>
            <a:b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</a:b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the years of </a:t>
            </a:r>
            <a:r>
              <a:rPr lang="en-CA" sz="4400" b="1" dirty="0" err="1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Yoseph</a:t>
            </a: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 and the Pharaoh which </a:t>
            </a:r>
            <a:b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</a:b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were both recorded in agreement with the </a:t>
            </a:r>
            <a:b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</a:br>
            <a:r>
              <a:rPr lang="en-CA" sz="4400" b="1" dirty="0" err="1" smtClean="0">
                <a:ln>
                  <a:solidFill>
                    <a:srgbClr val="00FF00"/>
                  </a:solidFill>
                </a:ln>
                <a:solidFill>
                  <a:srgbClr val="00FFFF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Shaneh</a:t>
            </a: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rgbClr val="9966FF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 </a:t>
            </a:r>
            <a:r>
              <a:rPr lang="en-CA" sz="4400" b="1" dirty="0" smtClean="0">
                <a:ln>
                  <a:solidFill>
                    <a:srgbClr val="00FF00"/>
                  </a:solidFill>
                </a:ln>
                <a:solidFill>
                  <a:schemeClr val="accent2"/>
                </a:solidFill>
                <a:effectLst>
                  <a:glow rad="76200">
                    <a:schemeClr val="accent5">
                      <a:lumMod val="75000"/>
                    </a:schemeClr>
                  </a:glow>
                </a:effectLst>
              </a:rPr>
              <a:t>type of years? </a:t>
            </a:r>
          </a:p>
        </p:txBody>
      </p:sp>
    </p:spTree>
    <p:extLst>
      <p:ext uri="{BB962C8B-B14F-4D97-AF65-F5344CB8AC3E}">
        <p14:creationId xmlns:p14="http://schemas.microsoft.com/office/powerpoint/2010/main" val="37199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bg2">
                <a:tint val="78000"/>
                <a:shade val="100000"/>
                <a:hueMod val="136000"/>
                <a:satMod val="160000"/>
                <a:lumMod val="105000"/>
                <a:alpha val="53000"/>
              </a:schemeClr>
            </a:gs>
            <a:gs pos="100000">
              <a:schemeClr val="bg2">
                <a:shade val="92000"/>
                <a:satMod val="170000"/>
                <a:lumMod val="96000"/>
                <a:alpha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26248" y="6564005"/>
            <a:ext cx="838201" cy="276228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83</a:t>
            </a:fld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35902" y="259575"/>
            <a:ext cx="11532637" cy="6316825"/>
          </a:xfrm>
          <a:prstGeom prst="rect">
            <a:avLst/>
          </a:prstGeom>
          <a:gradFill>
            <a:gsLst>
              <a:gs pos="8000">
                <a:srgbClr val="FFFF00"/>
              </a:gs>
              <a:gs pos="84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400" dirty="0">
              <a:ln>
                <a:solidFill>
                  <a:srgbClr val="00FF00"/>
                </a:solidFill>
              </a:ln>
              <a:solidFill>
                <a:srgbClr val="FFFF00"/>
              </a:solidFill>
              <a:effectLst>
                <a:glow rad="127000">
                  <a:schemeClr val="accent1">
                    <a:lumMod val="75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"/>
          <a:stretch/>
        </p:blipFill>
        <p:spPr>
          <a:xfrm>
            <a:off x="8416212" y="1415606"/>
            <a:ext cx="3088433" cy="3489649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88" y="1390905"/>
            <a:ext cx="3321698" cy="3498979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453081" y="436421"/>
            <a:ext cx="11261124" cy="733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6000" dirty="0" smtClean="0">
                <a:solidFill>
                  <a:srgbClr val="9966FF"/>
                </a:solidFill>
              </a:rPr>
              <a:t>OK!  Let’s prepare for Part #2 </a:t>
            </a:r>
            <a:r>
              <a:rPr lang="en-CA" sz="6000" dirty="0" smtClean="0">
                <a:solidFill>
                  <a:srgbClr val="9966FF"/>
                </a:solidFill>
                <a:sym typeface="Wingdings" panose="05000000000000000000" pitchFamily="2" charset="2"/>
              </a:rPr>
              <a:t></a:t>
            </a:r>
            <a:endParaRPr lang="en-CA" sz="6000" dirty="0">
              <a:solidFill>
                <a:srgbClr val="9966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2960" y="5214551"/>
            <a:ext cx="7193280" cy="1140010"/>
          </a:xfrm>
          <a:prstGeom prst="roundRect">
            <a:avLst/>
          </a:prstGeom>
          <a:blipFill dpi="0" rotWithShape="1"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200" b="1" i="1" u="sng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27000">
                    <a:srgbClr val="00FFFF"/>
                  </a:glow>
                </a:effectLst>
                <a:latin typeface="Comic Sans MS" panose="030F0702030302020204" pitchFamily="66" charset="0"/>
              </a:rPr>
              <a:t>IS IT TRUE</a:t>
            </a:r>
            <a:r>
              <a:rPr lang="en-CA" sz="3200" b="1" i="1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27000">
                    <a:srgbClr val="00FFFF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CA" sz="32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rPr>
              <a:t>that Ezekiel revealed     </a:t>
            </a:r>
            <a:br>
              <a:rPr lang="en-CA" sz="32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rPr>
            </a:br>
            <a:r>
              <a:rPr lang="en-CA" sz="32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rPr>
              <a:t>a </a:t>
            </a:r>
            <a:r>
              <a:rPr lang="en-CA" sz="3200" b="1" u="sng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rPr>
              <a:t>13</a:t>
            </a:r>
            <a:r>
              <a:rPr lang="en-CA" sz="3200" b="1" u="sng" baseline="30000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rPr>
              <a:t>th</a:t>
            </a:r>
            <a:r>
              <a:rPr lang="en-CA" sz="3200" b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rPr>
              <a:t> month in the Scriptures?</a:t>
            </a:r>
            <a:endParaRPr lang="en-CA" sz="3200" b="1" dirty="0">
              <a:ln>
                <a:solidFill>
                  <a:srgbClr val="FF99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74292" y="1343886"/>
            <a:ext cx="3746010" cy="3648826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0099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Did </a:t>
            </a:r>
            <a:r>
              <a:rPr lang="en-CA" sz="3200" dirty="0" smtClean="0">
                <a:solidFill>
                  <a:srgbClr val="0066FF"/>
                </a:solidFill>
                <a:effectLst>
                  <a:glow rad="127000">
                    <a:srgbClr val="CCFFCC"/>
                  </a:glow>
                </a:effectLst>
              </a:rPr>
              <a:t>Yahuah</a:t>
            </a:r>
            <a:r>
              <a:rPr lang="en-CA" sz="3200" dirty="0" smtClean="0"/>
              <a:t> identify the </a:t>
            </a:r>
            <a:r>
              <a:rPr lang="en-CA" sz="3200" b="1" u="sng" dirty="0" smtClean="0">
                <a:solidFill>
                  <a:srgbClr val="FFFF00"/>
                </a:solidFill>
              </a:rPr>
              <a:t>Te</a:t>
            </a:r>
            <a:r>
              <a:rPr lang="en-CA" sz="3200" b="1" dirty="0" smtClean="0">
                <a:solidFill>
                  <a:srgbClr val="FFFF00"/>
                </a:solidFill>
              </a:rPr>
              <a:t>q</a:t>
            </a:r>
            <a:r>
              <a:rPr lang="en-CA" sz="3200" b="1" u="sng" dirty="0" smtClean="0">
                <a:solidFill>
                  <a:srgbClr val="FFFF00"/>
                </a:solidFill>
              </a:rPr>
              <a:t>ufah based </a:t>
            </a:r>
            <a:r>
              <a:rPr lang="en-CA" sz="3200" b="1" dirty="0" smtClean="0">
                <a:solidFill>
                  <a:srgbClr val="FFFF00"/>
                </a:solidFill>
              </a:rPr>
              <a:t>y</a:t>
            </a:r>
            <a:r>
              <a:rPr lang="en-CA" sz="3200" b="1" u="sng" dirty="0" smtClean="0">
                <a:solidFill>
                  <a:srgbClr val="FFFF00"/>
                </a:solidFill>
              </a:rPr>
              <a:t>ear</a:t>
            </a:r>
            <a:r>
              <a:rPr lang="en-CA" sz="3200" b="1" dirty="0" smtClean="0">
                <a:solidFill>
                  <a:srgbClr val="FFFF00"/>
                </a:solidFill>
              </a:rPr>
              <a:t> </a:t>
            </a:r>
            <a:r>
              <a:rPr lang="en-CA" sz="3200" dirty="0" smtClean="0"/>
              <a:t>when He identified the </a:t>
            </a:r>
            <a:r>
              <a:rPr lang="en-CA" sz="3200" dirty="0" smtClean="0">
                <a:solidFill>
                  <a:srgbClr val="FFFF00"/>
                </a:solidFill>
              </a:rPr>
              <a:t>first month</a:t>
            </a:r>
            <a:r>
              <a:rPr lang="en-CA" sz="3200" dirty="0" smtClean="0"/>
              <a:t> of the year to </a:t>
            </a:r>
            <a:r>
              <a:rPr lang="en-CA" sz="3200" dirty="0" err="1" smtClean="0"/>
              <a:t>Mosheh</a:t>
            </a:r>
            <a:r>
              <a:rPr lang="en-CA" sz="3200" dirty="0" smtClean="0"/>
              <a:t> in </a:t>
            </a:r>
            <a:br>
              <a:rPr lang="en-CA" sz="3200" dirty="0" smtClean="0"/>
            </a:br>
            <a:r>
              <a:rPr lang="en-CA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127000">
                    <a:srgbClr val="CCFFCC"/>
                  </a:glow>
                </a:effectLst>
              </a:rPr>
              <a:t>Exodus 12 ? </a:t>
            </a:r>
            <a:endParaRPr lang="en-CA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127000">
                  <a:srgbClr val="CCFFCC"/>
                </a:glow>
              </a:effectLst>
            </a:endParaRPr>
          </a:p>
        </p:txBody>
      </p:sp>
      <p:pic>
        <p:nvPicPr>
          <p:cNvPr id="9" name="Picture 12" descr="C:\Users\Rae\Desktop\Art on Desktop\white man clip art\yellow-blue smiley faces\Smiley Face  jpe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389" y="3824776"/>
            <a:ext cx="1297825" cy="17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7965440" y="5334000"/>
            <a:ext cx="3962400" cy="1143000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smtClean="0">
                <a:ln w="1905">
                  <a:solidFill>
                    <a:srgbClr val="002060"/>
                  </a:solidFill>
                </a:ln>
                <a:solidFill>
                  <a:srgbClr val="C55A1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Coming on </a:t>
            </a:r>
            <a:br>
              <a:rPr lang="en-US" sz="3600" b="1" dirty="0" smtClean="0">
                <a:ln w="1905">
                  <a:solidFill>
                    <a:srgbClr val="002060"/>
                  </a:solidFill>
                </a:ln>
                <a:solidFill>
                  <a:srgbClr val="C55A1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</a:br>
            <a:r>
              <a:rPr lang="en-US" sz="3600" b="1" dirty="0" smtClean="0">
                <a:ln w="1905">
                  <a:solidFill>
                    <a:srgbClr val="002060"/>
                  </a:solidFill>
                </a:ln>
                <a:solidFill>
                  <a:srgbClr val="C55A1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Jan 18, 2019!</a:t>
            </a:r>
            <a:endParaRPr lang="en-US" b="1" dirty="0">
              <a:ln w="1905">
                <a:solidFill>
                  <a:srgbClr val="002060"/>
                </a:solidFill>
              </a:ln>
              <a:solidFill>
                <a:srgbClr val="C55A1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6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946065" y="484971"/>
            <a:ext cx="10481720" cy="6850326"/>
          </a:xfrm>
        </p:spPr>
        <p:txBody>
          <a:bodyPr anchor="ctr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400" dirty="0" smtClean="0">
                <a:solidFill>
                  <a:srgbClr val="7030A0"/>
                </a:solidFill>
              </a:rPr>
              <a:t>May </a:t>
            </a:r>
            <a:r>
              <a:rPr lang="en-CA" sz="4400" u="sng" dirty="0" smtClean="0">
                <a:solidFill>
                  <a:srgbClr val="7030A0"/>
                </a:solidFill>
              </a:rPr>
              <a:t>your name</a:t>
            </a:r>
            <a:r>
              <a:rPr lang="en-CA" sz="4400" dirty="0" smtClean="0">
                <a:solidFill>
                  <a:srgbClr val="7030A0"/>
                </a:solidFill>
              </a:rPr>
              <a:t> be found among the numbers </a:t>
            </a:r>
            <a:r>
              <a:rPr lang="en-CA" sz="8800" b="1" i="1" u="sng" dirty="0" smtClean="0">
                <a:solidFill>
                  <a:srgbClr val="7030A0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PERFORMING</a:t>
            </a:r>
            <a:r>
              <a:rPr lang="en-CA" sz="8800" b="1" i="1" dirty="0" smtClean="0"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CA" sz="4400" dirty="0" smtClean="0"/>
              <a:t> </a:t>
            </a:r>
            <a:r>
              <a:rPr lang="en-CA" sz="4400" dirty="0" smtClean="0">
                <a:solidFill>
                  <a:srgbClr val="7030A0"/>
                </a:solidFill>
              </a:rPr>
              <a:t>his commands.  </a:t>
            </a:r>
            <a:r>
              <a:rPr lang="en-CA" sz="4400" b="1" dirty="0" smtClean="0">
                <a:ln>
                  <a:solidFill>
                    <a:srgbClr val="0052F6"/>
                  </a:solidFill>
                </a:ln>
                <a:solidFill>
                  <a:srgbClr val="FF0000"/>
                </a:solidFill>
              </a:rPr>
              <a:t>Rev</a:t>
            </a:r>
            <a:r>
              <a:rPr lang="en-CA" sz="4400" dirty="0" smtClean="0">
                <a:ln>
                  <a:solidFill>
                    <a:srgbClr val="0052F6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CA" sz="4400" b="1" dirty="0" smtClean="0">
                <a:ln>
                  <a:solidFill>
                    <a:srgbClr val="0052F6"/>
                  </a:solidFill>
                </a:ln>
                <a:solidFill>
                  <a:srgbClr val="FF0000"/>
                </a:solidFill>
              </a:rPr>
              <a:t>22:14</a:t>
            </a:r>
          </a:p>
          <a:p>
            <a:pPr algn="ctr"/>
            <a:r>
              <a:rPr lang="en-CA" sz="4400" dirty="0" smtClean="0">
                <a:solidFill>
                  <a:srgbClr val="7030A0"/>
                </a:solidFill>
              </a:rPr>
              <a:t>May your blessings be as the stars.</a:t>
            </a:r>
          </a:p>
          <a:p>
            <a:endParaRPr lang="en-CA" sz="2800" cap="none" dirty="0" smtClean="0"/>
          </a:p>
          <a:p>
            <a:endParaRPr lang="en-CA" sz="2800" cap="none" dirty="0"/>
          </a:p>
          <a:p>
            <a:pPr marL="0" indent="0" algn="ctr">
              <a:buNone/>
            </a:pPr>
            <a:endParaRPr lang="en-CA" sz="2800" cap="none" dirty="0" smtClean="0"/>
          </a:p>
          <a:p>
            <a:pPr marL="0" indent="0" algn="ctr">
              <a:buNone/>
            </a:pPr>
            <a:endParaRPr lang="en-CA" sz="2800" cap="none" dirty="0"/>
          </a:p>
          <a:p>
            <a:pPr marL="0" indent="0" algn="ctr">
              <a:buNone/>
            </a:pPr>
            <a:endParaRPr lang="en-CA" sz="2800" cap="none" dirty="0" smtClean="0"/>
          </a:p>
          <a:p>
            <a:pPr marL="0" indent="0" algn="ctr">
              <a:buNone/>
            </a:pPr>
            <a:endParaRPr lang="en-CA" sz="2800" cap="none" dirty="0" smtClean="0"/>
          </a:p>
          <a:p>
            <a:pPr marL="0" indent="0">
              <a:buNone/>
            </a:pPr>
            <a:r>
              <a:rPr lang="en-CA" sz="1400" dirty="0" smtClean="0"/>
              <a:t>Timothy </a:t>
            </a:r>
            <a:r>
              <a:rPr lang="en-CA" sz="1400" dirty="0" err="1" smtClean="0"/>
              <a:t>Astleford</a:t>
            </a:r>
            <a:r>
              <a:rPr lang="en-CA" sz="1400" dirty="0" smtClean="0"/>
              <a:t>   Dec 31/18</a:t>
            </a:r>
            <a:endParaRPr lang="en-CA" sz="1400" dirty="0"/>
          </a:p>
        </p:txBody>
      </p:sp>
      <p:sp>
        <p:nvSpPr>
          <p:cNvPr id="7" name="Rectangle 6"/>
          <p:cNvSpPr/>
          <p:nvPr/>
        </p:nvSpPr>
        <p:spPr>
          <a:xfrm>
            <a:off x="3483900" y="3884662"/>
            <a:ext cx="525971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The End </a:t>
            </a:r>
            <a:endParaRPr lang="en-US" sz="115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02135" y="6506951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pPr/>
              <a:t>85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243" y="524436"/>
            <a:ext cx="8991600" cy="3048000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If you need assistance with this information, please send your </a:t>
            </a:r>
            <a:br>
              <a:rPr lang="en-US" sz="3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questions to 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Timothy Astleford: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Picture 4" descr="C:\Users\Rae\Desktop\email ic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505" y="3411070"/>
            <a:ext cx="1414657" cy="10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70528" y="5038165"/>
            <a:ext cx="5480613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dirty="0" smtClean="0">
                <a:latin typeface="Segoe Print" pitchFamily="2" charset="0"/>
                <a:hlinkClick r:id="rId4"/>
              </a:rPr>
              <a:t>tim</a:t>
            </a:r>
            <a:r>
              <a:rPr lang="en-US" sz="2800" dirty="0" smtClean="0">
                <a:solidFill>
                  <a:srgbClr val="0037A4"/>
                </a:solidFill>
                <a:latin typeface="Segoe Print" pitchFamily="2" charset="0"/>
                <a:hlinkClick r:id="rId4"/>
              </a:rPr>
              <a:t>@studythecalendar.co</a:t>
            </a:r>
            <a:r>
              <a:rPr lang="en-US" sz="2800" dirty="0" smtClean="0">
                <a:latin typeface="Segoe Print" pitchFamily="2" charset="0"/>
                <a:hlinkClick r:id="rId4"/>
              </a:rPr>
              <a:t>m</a:t>
            </a:r>
            <a:r>
              <a:rPr lang="en-US" sz="2800" b="1" cap="none" spc="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b="1" cap="none" spc="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1645" y="5943600"/>
            <a:ext cx="7546796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dirty="0" smtClean="0">
                <a:latin typeface="Segoe Print" pitchFamily="2" charset="0"/>
                <a:hlinkClick r:id="rId5"/>
              </a:rPr>
              <a:t>www.</a:t>
            </a:r>
            <a:r>
              <a:rPr lang="en-US" sz="2800" dirty="0" smtClean="0">
                <a:solidFill>
                  <a:srgbClr val="0037A4"/>
                </a:solidFill>
                <a:latin typeface="Segoe Print" pitchFamily="2" charset="0"/>
                <a:hlinkClick r:id="rId5"/>
              </a:rPr>
              <a:t>studythecalendar.com/resources</a:t>
            </a:r>
            <a:r>
              <a:rPr lang="en-US" sz="3600" b="1" cap="none" spc="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cap="none" spc="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sz="24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E5404-BA51-44C2-962A-748A387EEC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9" y="0"/>
            <a:ext cx="12188825" cy="6801572"/>
          </a:xfrm>
          <a:prstGeom prst="rect">
            <a:avLst/>
          </a:prstGeom>
          <a:gradFill>
            <a:gsLst>
              <a:gs pos="50000">
                <a:schemeClr val="accent5">
                  <a:lumMod val="60000"/>
                  <a:lumOff val="40000"/>
                </a:schemeClr>
              </a:gs>
              <a:gs pos="0">
                <a:schemeClr val="bg2">
                  <a:tint val="78000"/>
                  <a:shade val="100000"/>
                  <a:hueMod val="136000"/>
                  <a:satMod val="160000"/>
                  <a:lumMod val="105000"/>
                </a:schemeClr>
              </a:gs>
              <a:gs pos="100000">
                <a:schemeClr val="bg2">
                  <a:shade val="92000"/>
                  <a:satMod val="170000"/>
                  <a:lumMod val="96000"/>
                </a:schemeClr>
              </a:gs>
            </a:gsLst>
            <a:lin ang="5400000" scaled="0"/>
          </a:gra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554480" lvl="8" indent="0">
              <a:lnSpc>
                <a:spcPct val="100000"/>
              </a:lnSpc>
              <a:buNone/>
            </a:pPr>
            <a:r>
              <a:rPr lang="en-CA" sz="880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Shaneh</a:t>
            </a:r>
            <a:r>
              <a:rPr lang="en-CA" sz="8800" dirty="0"/>
              <a:t>   </a:t>
            </a:r>
            <a:r>
              <a:rPr lang="en-CA" sz="4800" dirty="0"/>
              <a:t>H8141</a:t>
            </a:r>
          </a:p>
          <a:p>
            <a:pPr marL="1080000" lvl="8"/>
            <a:r>
              <a:rPr lang="en-CA" sz="3200" cap="none" dirty="0"/>
              <a:t>W</a:t>
            </a:r>
            <a:r>
              <a:rPr lang="en-CA" sz="3200" cap="none" dirty="0" smtClean="0"/>
              <a:t>ill the </a:t>
            </a:r>
            <a:r>
              <a:rPr lang="en-CA" sz="3200" dirty="0" smtClean="0">
                <a:solidFill>
                  <a:srgbClr val="FF0000"/>
                </a:solidFill>
              </a:rPr>
              <a:t>Lunar</a:t>
            </a:r>
            <a:r>
              <a:rPr lang="en-CA" sz="3200" dirty="0" smtClean="0"/>
              <a:t> </a:t>
            </a:r>
            <a:r>
              <a:rPr lang="en-CA" sz="3200" cap="none" dirty="0" smtClean="0"/>
              <a:t>system of worship </a:t>
            </a:r>
            <a:r>
              <a:rPr lang="en-CA" sz="3200" b="1" u="sng" dirty="0" smtClean="0">
                <a:solidFill>
                  <a:srgbClr val="FF0000"/>
                </a:solidFill>
              </a:rPr>
              <a:t>exactly </a:t>
            </a:r>
            <a:r>
              <a:rPr lang="en-CA" sz="3200" b="1" u="sng" dirty="0">
                <a:solidFill>
                  <a:srgbClr val="FF0000"/>
                </a:solidFill>
              </a:rPr>
              <a:t>reflect</a:t>
            </a:r>
            <a:r>
              <a:rPr lang="en-CA" sz="3200" dirty="0"/>
              <a:t> </a:t>
            </a:r>
            <a:r>
              <a:rPr lang="en-CA" sz="3200" cap="none" dirty="0" smtClean="0"/>
              <a:t>the </a:t>
            </a:r>
            <a:br>
              <a:rPr lang="en-CA" sz="3200" cap="none" dirty="0" smtClean="0"/>
            </a:br>
            <a:r>
              <a:rPr lang="en-CA" sz="3200" cap="none" dirty="0" smtClean="0"/>
              <a:t>Hebrew definitions?</a:t>
            </a:r>
          </a:p>
          <a:p>
            <a:pPr marL="1080000" lvl="8"/>
            <a:r>
              <a:rPr lang="en-CA" sz="3200" cap="none" dirty="0" smtClean="0"/>
              <a:t>Will </a:t>
            </a:r>
            <a:r>
              <a:rPr lang="en-CA" sz="320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23000">
                      <a:srgbClr val="FFFF00"/>
                    </a:gs>
                    <a:gs pos="49000">
                      <a:srgbClr val="00FFFF"/>
                    </a:gs>
                    <a:gs pos="80000">
                      <a:srgbClr val="00FF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Shaneh</a:t>
            </a:r>
            <a:r>
              <a:rPr lang="en-CA" sz="3200" cap="none" dirty="0" smtClean="0"/>
              <a:t> exemplify the scriptural </a:t>
            </a:r>
            <a:r>
              <a:rPr lang="en-CA" sz="3200" b="1" dirty="0" smtClean="0">
                <a:solidFill>
                  <a:srgbClr val="009999"/>
                </a:solidFill>
              </a:rPr>
              <a:t>Tequfah</a:t>
            </a:r>
            <a:r>
              <a:rPr lang="en-C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3200" b="1" dirty="0">
                <a:solidFill>
                  <a:schemeClr val="accent2">
                    <a:lumMod val="75000"/>
                  </a:schemeClr>
                </a:solidFill>
              </a:rPr>
              <a:t>(Equinox)?</a:t>
            </a:r>
          </a:p>
          <a:p>
            <a:pPr marL="1080000" lvl="8"/>
            <a:r>
              <a:rPr lang="en-CA" sz="3200" cap="none" dirty="0"/>
              <a:t>W</a:t>
            </a:r>
            <a:r>
              <a:rPr lang="en-CA" sz="3200" cap="none" dirty="0" smtClean="0"/>
              <a:t>hich system of worship will fulfill</a:t>
            </a:r>
            <a:endParaRPr lang="en-CA" sz="32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80577" y="6525344"/>
            <a:ext cx="838201" cy="27622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fld id="{2A013F82-EE5E-44EE-A61D-E31C6657F26F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567150" y="3928791"/>
            <a:ext cx="7766320" cy="643209"/>
          </a:xfrm>
          <a:prstGeom prst="rect">
            <a:avLst/>
          </a:prstGeom>
          <a:noFill/>
          <a:ln w="28575">
            <a:noFill/>
          </a:ln>
          <a:effectLst>
            <a:glow rad="101600">
              <a:srgbClr val="00FF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400" dirty="0">
                <a:solidFill>
                  <a:prstClr val="white"/>
                </a:solidFill>
              </a:rPr>
              <a:t> </a:t>
            </a:r>
            <a:r>
              <a:rPr lang="en-CA" sz="4400" b="1" dirty="0">
                <a:solidFill>
                  <a:srgbClr val="FFFF00"/>
                </a:solidFill>
              </a:rPr>
              <a:t>-  </a:t>
            </a:r>
            <a:r>
              <a:rPr lang="en-CA" sz="4400" b="1" dirty="0" smtClean="0">
                <a:solidFill>
                  <a:srgbClr val="FFFF00"/>
                </a:solidFill>
              </a:rPr>
              <a:t>through </a:t>
            </a:r>
            <a:r>
              <a:rPr lang="en-CA" sz="4400" b="1" dirty="0">
                <a:solidFill>
                  <a:srgbClr val="FFFF00"/>
                </a:solidFill>
              </a:rPr>
              <a:t>absolute perfection –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51384" y="4437112"/>
            <a:ext cx="1101722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1554480" lvl="8">
              <a:spcBef>
                <a:spcPts val="600"/>
              </a:spcBef>
              <a:buClr>
                <a:srgbClr val="56C5FF"/>
              </a:buClr>
            </a:pPr>
            <a:r>
              <a:rPr lang="en-CA" sz="4400" dirty="0">
                <a:solidFill>
                  <a:srgbClr val="972ACD">
                    <a:lumMod val="60000"/>
                    <a:lumOff val="40000"/>
                  </a:srgbClr>
                </a:solidFill>
              </a:rPr>
              <a:t>   </a:t>
            </a:r>
            <a:r>
              <a:rPr lang="en-CA" sz="4400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CA" sz="4400" b="1" dirty="0" err="1">
                <a:solidFill>
                  <a:srgbClr val="2606E4"/>
                </a:solidFill>
              </a:rPr>
              <a:t>Yahuah’s</a:t>
            </a:r>
            <a:r>
              <a:rPr lang="en-CA" sz="4400" dirty="0">
                <a:solidFill>
                  <a:prstClr val="white"/>
                </a:solidFill>
              </a:rPr>
              <a:t> </a:t>
            </a:r>
            <a:r>
              <a:rPr lang="en-CA" sz="4400" dirty="0">
                <a:solidFill>
                  <a:prstClr val="white"/>
                </a:solidFill>
                <a:effectLst>
                  <a:glow rad="127000">
                    <a:srgbClr val="0070C0"/>
                  </a:glow>
                </a:effectLst>
              </a:rPr>
              <a:t>commands</a:t>
            </a:r>
          </a:p>
          <a:p>
            <a:pPr marL="1554480" lvl="8">
              <a:spcBef>
                <a:spcPts val="600"/>
              </a:spcBef>
              <a:buClr>
                <a:srgbClr val="56C5FF"/>
              </a:buClr>
            </a:pPr>
            <a:r>
              <a:rPr lang="en-CA" sz="4400" dirty="0">
                <a:solidFill>
                  <a:prstClr val="white"/>
                </a:solidFill>
              </a:rPr>
              <a:t>        </a:t>
            </a:r>
            <a:r>
              <a:rPr lang="en-CA" sz="4400" dirty="0">
                <a:solidFill>
                  <a:schemeClr val="accent2">
                    <a:lumMod val="75000"/>
                  </a:schemeClr>
                </a:solidFill>
              </a:rPr>
              <a:t>2.  </a:t>
            </a:r>
            <a:r>
              <a:rPr lang="en-CA" sz="4400" dirty="0">
                <a:solidFill>
                  <a:prstClr val="white"/>
                </a:solidFill>
                <a:effectLst>
                  <a:glow rad="127000">
                    <a:srgbClr val="0070C0"/>
                  </a:glow>
                </a:effectLst>
              </a:rPr>
              <a:t>the Torah statutes</a:t>
            </a:r>
          </a:p>
          <a:p>
            <a:pPr marL="1554480" lvl="8">
              <a:spcBef>
                <a:spcPts val="600"/>
              </a:spcBef>
              <a:buClr>
                <a:srgbClr val="56C5FF"/>
              </a:buClr>
            </a:pPr>
            <a:r>
              <a:rPr lang="en-CA" sz="4400" dirty="0">
                <a:solidFill>
                  <a:prstClr val="white"/>
                </a:solidFill>
              </a:rPr>
              <a:t>             </a:t>
            </a:r>
            <a:r>
              <a:rPr lang="en-CA" sz="4400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CA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4400" dirty="0" smtClean="0">
                <a:solidFill>
                  <a:prstClr val="white"/>
                </a:solidFill>
                <a:effectLst>
                  <a:glow rad="127000">
                    <a:srgbClr val="0070C0"/>
                  </a:glow>
                </a:effectLst>
              </a:rPr>
              <a:t>the </a:t>
            </a:r>
            <a:r>
              <a:rPr lang="en-CA" sz="4400" dirty="0">
                <a:solidFill>
                  <a:prstClr val="white"/>
                </a:solidFill>
                <a:effectLst>
                  <a:glow rad="127000">
                    <a:srgbClr val="0070C0"/>
                  </a:glow>
                </a:effectLst>
              </a:rPr>
              <a:t>Hebrew word definitions?   </a:t>
            </a:r>
          </a:p>
        </p:txBody>
      </p:sp>
    </p:spTree>
    <p:extLst>
      <p:ext uri="{BB962C8B-B14F-4D97-AF65-F5344CB8AC3E}">
        <p14:creationId xmlns:p14="http://schemas.microsoft.com/office/powerpoint/2010/main" val="3469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14063</TotalTime>
  <Words>3862</Words>
  <Application>Microsoft Office PowerPoint</Application>
  <PresentationFormat>Custom</PresentationFormat>
  <Paragraphs>758</Paragraphs>
  <Slides>85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Yearly Accuracy / repetition (??) by the moon</vt:lpstr>
      <vt:lpstr>Is this the type of shaneh {repeating} years that adam lived – all – 930 - of them?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</dc:creator>
  <cp:lastModifiedBy>Rae</cp:lastModifiedBy>
  <cp:revision>930</cp:revision>
  <dcterms:created xsi:type="dcterms:W3CDTF">2018-07-26T11:34:51Z</dcterms:created>
  <dcterms:modified xsi:type="dcterms:W3CDTF">2020-11-25T17:18:46Z</dcterms:modified>
</cp:coreProperties>
</file>